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5" r:id="rId7"/>
    <p:sldId id="266" r:id="rId8"/>
    <p:sldId id="267" r:id="rId9"/>
    <p:sldId id="268" r:id="rId10"/>
    <p:sldId id="269" r:id="rId11"/>
    <p:sldId id="270" r:id="rId12"/>
    <p:sldId id="261" r:id="rId13"/>
    <p:sldId id="274" r:id="rId14"/>
    <p:sldId id="275" r:id="rId15"/>
    <p:sldId id="271" r:id="rId16"/>
    <p:sldId id="272" r:id="rId17"/>
    <p:sldId id="273" r:id="rId18"/>
    <p:sldId id="262" r:id="rId19"/>
    <p:sldId id="263"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15"/>
    <p:restoredTop sz="88392"/>
  </p:normalViewPr>
  <p:slideViewPr>
    <p:cSldViewPr snapToGrid="0" snapToObjects="1">
      <p:cViewPr varScale="1">
        <p:scale>
          <a:sx n="80" d="100"/>
          <a:sy n="80" d="100"/>
        </p:scale>
        <p:origin x="21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890477-9781-4BA8-B5FF-BB13D9321A4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7316FEE-77EC-47A9-BC30-0EF4E8A474B9}">
      <dgm:prSet/>
      <dgm:spPr/>
      <dgm:t>
        <a:bodyPr/>
        <a:lstStyle/>
        <a:p>
          <a:r>
            <a:rPr lang="en-US"/>
            <a:t>First, we identify the customer and product purchased to start with</a:t>
          </a:r>
        </a:p>
      </dgm:t>
    </dgm:pt>
    <dgm:pt modelId="{E9B4AEED-5776-479C-899D-0FEE65C873AA}" type="parTrans" cxnId="{3CB3D8F8-82A1-487B-9B9F-21A0C5305369}">
      <dgm:prSet/>
      <dgm:spPr/>
      <dgm:t>
        <a:bodyPr/>
        <a:lstStyle/>
        <a:p>
          <a:endParaRPr lang="en-US"/>
        </a:p>
      </dgm:t>
    </dgm:pt>
    <dgm:pt modelId="{1F4F9399-6762-4A2E-B62A-884CA023330A}" type="sibTrans" cxnId="{3CB3D8F8-82A1-487B-9B9F-21A0C5305369}">
      <dgm:prSet/>
      <dgm:spPr/>
      <dgm:t>
        <a:bodyPr/>
        <a:lstStyle/>
        <a:p>
          <a:endParaRPr lang="en-US"/>
        </a:p>
      </dgm:t>
    </dgm:pt>
    <dgm:pt modelId="{9BB978F9-2D3E-4A83-A12A-6DD0130F9CAC}">
      <dgm:prSet/>
      <dgm:spPr/>
      <dgm:t>
        <a:bodyPr/>
        <a:lstStyle/>
        <a:p>
          <a:r>
            <a:rPr lang="en-US"/>
            <a:t>Next, we identify the other customers who have also purchased the same product</a:t>
          </a:r>
        </a:p>
      </dgm:t>
    </dgm:pt>
    <dgm:pt modelId="{1BA858C4-BEFE-4803-9E2A-7D73B7505B64}" type="parTrans" cxnId="{F76C2726-0509-4125-A67A-E41E195792C2}">
      <dgm:prSet/>
      <dgm:spPr/>
      <dgm:t>
        <a:bodyPr/>
        <a:lstStyle/>
        <a:p>
          <a:endParaRPr lang="en-US"/>
        </a:p>
      </dgm:t>
    </dgm:pt>
    <dgm:pt modelId="{25737C44-5B59-47C9-A7B6-8F950A67E101}" type="sibTrans" cxnId="{F76C2726-0509-4125-A67A-E41E195792C2}">
      <dgm:prSet/>
      <dgm:spPr/>
      <dgm:t>
        <a:bodyPr/>
        <a:lstStyle/>
        <a:p>
          <a:endParaRPr lang="en-US"/>
        </a:p>
      </dgm:t>
    </dgm:pt>
    <dgm:pt modelId="{17DDF2F0-AE25-49F3-8A27-CD0C73506196}">
      <dgm:prSet/>
      <dgm:spPr/>
      <dgm:t>
        <a:bodyPr/>
        <a:lstStyle/>
        <a:p>
          <a:r>
            <a:rPr lang="en-US"/>
            <a:t>Then we find the other products which those other customers have also purchased</a:t>
          </a:r>
        </a:p>
      </dgm:t>
    </dgm:pt>
    <dgm:pt modelId="{17990775-5765-4213-8D8D-0F097003437B}" type="parTrans" cxnId="{D50092FD-4AB8-4683-8C49-45C32A49864E}">
      <dgm:prSet/>
      <dgm:spPr/>
      <dgm:t>
        <a:bodyPr/>
        <a:lstStyle/>
        <a:p>
          <a:endParaRPr lang="en-US"/>
        </a:p>
      </dgm:t>
    </dgm:pt>
    <dgm:pt modelId="{A472D70C-F9A3-412C-8378-3FBA44EDCAB6}" type="sibTrans" cxnId="{D50092FD-4AB8-4683-8C49-45C32A49864E}">
      <dgm:prSet/>
      <dgm:spPr/>
      <dgm:t>
        <a:bodyPr/>
        <a:lstStyle/>
        <a:p>
          <a:endParaRPr lang="en-US"/>
        </a:p>
      </dgm:t>
    </dgm:pt>
    <dgm:pt modelId="{CBBEE55E-BA9B-44DC-8549-A91D6F46FDE9}">
      <dgm:prSet/>
      <dgm:spPr/>
      <dgm:t>
        <a:bodyPr/>
        <a:lstStyle/>
        <a:p>
          <a:r>
            <a:rPr lang="en-US"/>
            <a:t>Finally, we direct the current customer to the top products from those other products, prioritized by the number of times they were purchased.</a:t>
          </a:r>
        </a:p>
      </dgm:t>
    </dgm:pt>
    <dgm:pt modelId="{4EE8ADC4-93A7-4601-86B2-F721E7D23236}" type="parTrans" cxnId="{218E39DC-6DA3-4F39-A54D-5A906C844234}">
      <dgm:prSet/>
      <dgm:spPr/>
      <dgm:t>
        <a:bodyPr/>
        <a:lstStyle/>
        <a:p>
          <a:endParaRPr lang="en-US"/>
        </a:p>
      </dgm:t>
    </dgm:pt>
    <dgm:pt modelId="{E28C1681-54C1-4868-95EF-DF85C513B64A}" type="sibTrans" cxnId="{218E39DC-6DA3-4F39-A54D-5A906C844234}">
      <dgm:prSet/>
      <dgm:spPr/>
      <dgm:t>
        <a:bodyPr/>
        <a:lstStyle/>
        <a:p>
          <a:endParaRPr lang="en-US"/>
        </a:p>
      </dgm:t>
    </dgm:pt>
    <dgm:pt modelId="{22A3887C-6B2D-DA46-953B-8BD710ECD044}" type="pres">
      <dgm:prSet presAssocID="{D6890477-9781-4BA8-B5FF-BB13D9321A49}" presName="vert0" presStyleCnt="0">
        <dgm:presLayoutVars>
          <dgm:dir/>
          <dgm:animOne val="branch"/>
          <dgm:animLvl val="lvl"/>
        </dgm:presLayoutVars>
      </dgm:prSet>
      <dgm:spPr/>
    </dgm:pt>
    <dgm:pt modelId="{2E06F0B3-82EB-0D46-B86F-F68F2A71ADBF}" type="pres">
      <dgm:prSet presAssocID="{C7316FEE-77EC-47A9-BC30-0EF4E8A474B9}" presName="thickLine" presStyleLbl="alignNode1" presStyleIdx="0" presStyleCnt="4"/>
      <dgm:spPr/>
    </dgm:pt>
    <dgm:pt modelId="{08BDBD65-3B29-6B49-A5E5-756C29E3A7B1}" type="pres">
      <dgm:prSet presAssocID="{C7316FEE-77EC-47A9-BC30-0EF4E8A474B9}" presName="horz1" presStyleCnt="0"/>
      <dgm:spPr/>
    </dgm:pt>
    <dgm:pt modelId="{F6ECBB0A-3D41-7242-ACB7-03672D6B9DFE}" type="pres">
      <dgm:prSet presAssocID="{C7316FEE-77EC-47A9-BC30-0EF4E8A474B9}" presName="tx1" presStyleLbl="revTx" presStyleIdx="0" presStyleCnt="4"/>
      <dgm:spPr/>
    </dgm:pt>
    <dgm:pt modelId="{30FE35C4-49EE-394A-BE98-7AB3A5168F4C}" type="pres">
      <dgm:prSet presAssocID="{C7316FEE-77EC-47A9-BC30-0EF4E8A474B9}" presName="vert1" presStyleCnt="0"/>
      <dgm:spPr/>
    </dgm:pt>
    <dgm:pt modelId="{1F1E83A4-FEC4-4E4F-ADF3-66795A9B77D1}" type="pres">
      <dgm:prSet presAssocID="{9BB978F9-2D3E-4A83-A12A-6DD0130F9CAC}" presName="thickLine" presStyleLbl="alignNode1" presStyleIdx="1" presStyleCnt="4"/>
      <dgm:spPr/>
    </dgm:pt>
    <dgm:pt modelId="{E85EA738-071D-1742-B16A-66CC9EAC734B}" type="pres">
      <dgm:prSet presAssocID="{9BB978F9-2D3E-4A83-A12A-6DD0130F9CAC}" presName="horz1" presStyleCnt="0"/>
      <dgm:spPr/>
    </dgm:pt>
    <dgm:pt modelId="{66CDA08C-C661-1045-8A8F-1502E005C2E3}" type="pres">
      <dgm:prSet presAssocID="{9BB978F9-2D3E-4A83-A12A-6DD0130F9CAC}" presName="tx1" presStyleLbl="revTx" presStyleIdx="1" presStyleCnt="4"/>
      <dgm:spPr/>
    </dgm:pt>
    <dgm:pt modelId="{A5F889E6-C0A1-5C4F-8BFF-9FC348D20010}" type="pres">
      <dgm:prSet presAssocID="{9BB978F9-2D3E-4A83-A12A-6DD0130F9CAC}" presName="vert1" presStyleCnt="0"/>
      <dgm:spPr/>
    </dgm:pt>
    <dgm:pt modelId="{C8744429-FD79-CB42-BC75-19B09874BE11}" type="pres">
      <dgm:prSet presAssocID="{17DDF2F0-AE25-49F3-8A27-CD0C73506196}" presName="thickLine" presStyleLbl="alignNode1" presStyleIdx="2" presStyleCnt="4"/>
      <dgm:spPr/>
    </dgm:pt>
    <dgm:pt modelId="{EE121462-E66F-7440-B29E-AF17FD0B5203}" type="pres">
      <dgm:prSet presAssocID="{17DDF2F0-AE25-49F3-8A27-CD0C73506196}" presName="horz1" presStyleCnt="0"/>
      <dgm:spPr/>
    </dgm:pt>
    <dgm:pt modelId="{613697D8-E378-0A46-941E-C48290ED2395}" type="pres">
      <dgm:prSet presAssocID="{17DDF2F0-AE25-49F3-8A27-CD0C73506196}" presName="tx1" presStyleLbl="revTx" presStyleIdx="2" presStyleCnt="4"/>
      <dgm:spPr/>
    </dgm:pt>
    <dgm:pt modelId="{FCA21AA1-2C2F-3340-8190-2F707556B415}" type="pres">
      <dgm:prSet presAssocID="{17DDF2F0-AE25-49F3-8A27-CD0C73506196}" presName="vert1" presStyleCnt="0"/>
      <dgm:spPr/>
    </dgm:pt>
    <dgm:pt modelId="{5550FC7B-FE04-E345-BC7D-FDA66936EBED}" type="pres">
      <dgm:prSet presAssocID="{CBBEE55E-BA9B-44DC-8549-A91D6F46FDE9}" presName="thickLine" presStyleLbl="alignNode1" presStyleIdx="3" presStyleCnt="4"/>
      <dgm:spPr/>
    </dgm:pt>
    <dgm:pt modelId="{199DA624-97B8-EB4D-AEF5-A3188E4B7179}" type="pres">
      <dgm:prSet presAssocID="{CBBEE55E-BA9B-44DC-8549-A91D6F46FDE9}" presName="horz1" presStyleCnt="0"/>
      <dgm:spPr/>
    </dgm:pt>
    <dgm:pt modelId="{4B997497-A2CF-0746-97BF-5C6C8F1067E6}" type="pres">
      <dgm:prSet presAssocID="{CBBEE55E-BA9B-44DC-8549-A91D6F46FDE9}" presName="tx1" presStyleLbl="revTx" presStyleIdx="3" presStyleCnt="4"/>
      <dgm:spPr/>
    </dgm:pt>
    <dgm:pt modelId="{D420A6E2-7E5B-454A-87C1-B54C1ABB9E9E}" type="pres">
      <dgm:prSet presAssocID="{CBBEE55E-BA9B-44DC-8549-A91D6F46FDE9}" presName="vert1" presStyleCnt="0"/>
      <dgm:spPr/>
    </dgm:pt>
  </dgm:ptLst>
  <dgm:cxnLst>
    <dgm:cxn modelId="{F76C2726-0509-4125-A67A-E41E195792C2}" srcId="{D6890477-9781-4BA8-B5FF-BB13D9321A49}" destId="{9BB978F9-2D3E-4A83-A12A-6DD0130F9CAC}" srcOrd="1" destOrd="0" parTransId="{1BA858C4-BEFE-4803-9E2A-7D73B7505B64}" sibTransId="{25737C44-5B59-47C9-A7B6-8F950A67E101}"/>
    <dgm:cxn modelId="{01C45C95-52EE-FD4C-944C-18648661C156}" type="presOf" srcId="{CBBEE55E-BA9B-44DC-8549-A91D6F46FDE9}" destId="{4B997497-A2CF-0746-97BF-5C6C8F1067E6}" srcOrd="0" destOrd="0" presId="urn:microsoft.com/office/officeart/2008/layout/LinedList"/>
    <dgm:cxn modelId="{9C60A69D-6164-4B40-B95F-EF94464D125C}" type="presOf" srcId="{D6890477-9781-4BA8-B5FF-BB13D9321A49}" destId="{22A3887C-6B2D-DA46-953B-8BD710ECD044}" srcOrd="0" destOrd="0" presId="urn:microsoft.com/office/officeart/2008/layout/LinedList"/>
    <dgm:cxn modelId="{CAABC19E-DF11-C44C-82ED-74E4164BDF75}" type="presOf" srcId="{C7316FEE-77EC-47A9-BC30-0EF4E8A474B9}" destId="{F6ECBB0A-3D41-7242-ACB7-03672D6B9DFE}" srcOrd="0" destOrd="0" presId="urn:microsoft.com/office/officeart/2008/layout/LinedList"/>
    <dgm:cxn modelId="{1B48C1BE-DD36-7E4D-9A91-A32FC3F072F0}" type="presOf" srcId="{17DDF2F0-AE25-49F3-8A27-CD0C73506196}" destId="{613697D8-E378-0A46-941E-C48290ED2395}" srcOrd="0" destOrd="0" presId="urn:microsoft.com/office/officeart/2008/layout/LinedList"/>
    <dgm:cxn modelId="{218E39DC-6DA3-4F39-A54D-5A906C844234}" srcId="{D6890477-9781-4BA8-B5FF-BB13D9321A49}" destId="{CBBEE55E-BA9B-44DC-8549-A91D6F46FDE9}" srcOrd="3" destOrd="0" parTransId="{4EE8ADC4-93A7-4601-86B2-F721E7D23236}" sibTransId="{E28C1681-54C1-4868-95EF-DF85C513B64A}"/>
    <dgm:cxn modelId="{3CB3D8F8-82A1-487B-9B9F-21A0C5305369}" srcId="{D6890477-9781-4BA8-B5FF-BB13D9321A49}" destId="{C7316FEE-77EC-47A9-BC30-0EF4E8A474B9}" srcOrd="0" destOrd="0" parTransId="{E9B4AEED-5776-479C-899D-0FEE65C873AA}" sibTransId="{1F4F9399-6762-4A2E-B62A-884CA023330A}"/>
    <dgm:cxn modelId="{81CDA5FB-4412-3A48-AAAE-835C9B0BF88F}" type="presOf" srcId="{9BB978F9-2D3E-4A83-A12A-6DD0130F9CAC}" destId="{66CDA08C-C661-1045-8A8F-1502E005C2E3}" srcOrd="0" destOrd="0" presId="urn:microsoft.com/office/officeart/2008/layout/LinedList"/>
    <dgm:cxn modelId="{D50092FD-4AB8-4683-8C49-45C32A49864E}" srcId="{D6890477-9781-4BA8-B5FF-BB13D9321A49}" destId="{17DDF2F0-AE25-49F3-8A27-CD0C73506196}" srcOrd="2" destOrd="0" parTransId="{17990775-5765-4213-8D8D-0F097003437B}" sibTransId="{A472D70C-F9A3-412C-8378-3FBA44EDCAB6}"/>
    <dgm:cxn modelId="{8520E423-0857-1945-B321-48C634F08EA0}" type="presParOf" srcId="{22A3887C-6B2D-DA46-953B-8BD710ECD044}" destId="{2E06F0B3-82EB-0D46-B86F-F68F2A71ADBF}" srcOrd="0" destOrd="0" presId="urn:microsoft.com/office/officeart/2008/layout/LinedList"/>
    <dgm:cxn modelId="{37F481FF-E2FC-DD4E-9D19-BF588FA2BBDA}" type="presParOf" srcId="{22A3887C-6B2D-DA46-953B-8BD710ECD044}" destId="{08BDBD65-3B29-6B49-A5E5-756C29E3A7B1}" srcOrd="1" destOrd="0" presId="urn:microsoft.com/office/officeart/2008/layout/LinedList"/>
    <dgm:cxn modelId="{1E790BB9-09E3-0745-9FB2-746E4F54159C}" type="presParOf" srcId="{08BDBD65-3B29-6B49-A5E5-756C29E3A7B1}" destId="{F6ECBB0A-3D41-7242-ACB7-03672D6B9DFE}" srcOrd="0" destOrd="0" presId="urn:microsoft.com/office/officeart/2008/layout/LinedList"/>
    <dgm:cxn modelId="{379DDF4C-D102-F047-B844-8A530D2BB153}" type="presParOf" srcId="{08BDBD65-3B29-6B49-A5E5-756C29E3A7B1}" destId="{30FE35C4-49EE-394A-BE98-7AB3A5168F4C}" srcOrd="1" destOrd="0" presId="urn:microsoft.com/office/officeart/2008/layout/LinedList"/>
    <dgm:cxn modelId="{FD9793AF-A29F-EC4C-9581-755A0CBECE77}" type="presParOf" srcId="{22A3887C-6B2D-DA46-953B-8BD710ECD044}" destId="{1F1E83A4-FEC4-4E4F-ADF3-66795A9B77D1}" srcOrd="2" destOrd="0" presId="urn:microsoft.com/office/officeart/2008/layout/LinedList"/>
    <dgm:cxn modelId="{3DBE7E36-9FEF-374D-9FE0-5247A2B5E413}" type="presParOf" srcId="{22A3887C-6B2D-DA46-953B-8BD710ECD044}" destId="{E85EA738-071D-1742-B16A-66CC9EAC734B}" srcOrd="3" destOrd="0" presId="urn:microsoft.com/office/officeart/2008/layout/LinedList"/>
    <dgm:cxn modelId="{53541B05-344B-BD4C-94F0-EF0C1AD0CCCC}" type="presParOf" srcId="{E85EA738-071D-1742-B16A-66CC9EAC734B}" destId="{66CDA08C-C661-1045-8A8F-1502E005C2E3}" srcOrd="0" destOrd="0" presId="urn:microsoft.com/office/officeart/2008/layout/LinedList"/>
    <dgm:cxn modelId="{0960C2A6-8637-254A-B5AF-2997A1B646A3}" type="presParOf" srcId="{E85EA738-071D-1742-B16A-66CC9EAC734B}" destId="{A5F889E6-C0A1-5C4F-8BFF-9FC348D20010}" srcOrd="1" destOrd="0" presId="urn:microsoft.com/office/officeart/2008/layout/LinedList"/>
    <dgm:cxn modelId="{FFA51CF8-49BE-494B-8EC0-FD485E8EDD30}" type="presParOf" srcId="{22A3887C-6B2D-DA46-953B-8BD710ECD044}" destId="{C8744429-FD79-CB42-BC75-19B09874BE11}" srcOrd="4" destOrd="0" presId="urn:microsoft.com/office/officeart/2008/layout/LinedList"/>
    <dgm:cxn modelId="{0C2BC772-2B66-CA46-A3DB-4DAD68B43414}" type="presParOf" srcId="{22A3887C-6B2D-DA46-953B-8BD710ECD044}" destId="{EE121462-E66F-7440-B29E-AF17FD0B5203}" srcOrd="5" destOrd="0" presId="urn:microsoft.com/office/officeart/2008/layout/LinedList"/>
    <dgm:cxn modelId="{7FC88FCD-C06E-644E-8343-043B19554DB5}" type="presParOf" srcId="{EE121462-E66F-7440-B29E-AF17FD0B5203}" destId="{613697D8-E378-0A46-941E-C48290ED2395}" srcOrd="0" destOrd="0" presId="urn:microsoft.com/office/officeart/2008/layout/LinedList"/>
    <dgm:cxn modelId="{0398B2C5-FA58-7B4B-883D-83248D6AF6E6}" type="presParOf" srcId="{EE121462-E66F-7440-B29E-AF17FD0B5203}" destId="{FCA21AA1-2C2F-3340-8190-2F707556B415}" srcOrd="1" destOrd="0" presId="urn:microsoft.com/office/officeart/2008/layout/LinedList"/>
    <dgm:cxn modelId="{2574D2D3-1948-684A-8991-B11EDD513214}" type="presParOf" srcId="{22A3887C-6B2D-DA46-953B-8BD710ECD044}" destId="{5550FC7B-FE04-E345-BC7D-FDA66936EBED}" srcOrd="6" destOrd="0" presId="urn:microsoft.com/office/officeart/2008/layout/LinedList"/>
    <dgm:cxn modelId="{409D05D8-455E-E844-8909-8423A5090FF0}" type="presParOf" srcId="{22A3887C-6B2D-DA46-953B-8BD710ECD044}" destId="{199DA624-97B8-EB4D-AEF5-A3188E4B7179}" srcOrd="7" destOrd="0" presId="urn:microsoft.com/office/officeart/2008/layout/LinedList"/>
    <dgm:cxn modelId="{B8982EB2-3AE8-EA4C-BD93-681A73404D2A}" type="presParOf" srcId="{199DA624-97B8-EB4D-AEF5-A3188E4B7179}" destId="{4B997497-A2CF-0746-97BF-5C6C8F1067E6}" srcOrd="0" destOrd="0" presId="urn:microsoft.com/office/officeart/2008/layout/LinedList"/>
    <dgm:cxn modelId="{B565924C-A329-9644-9BB6-D191C5E6A718}" type="presParOf" srcId="{199DA624-97B8-EB4D-AEF5-A3188E4B7179}" destId="{D420A6E2-7E5B-454A-87C1-B54C1ABB9E9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F0B3-82EB-0D46-B86F-F68F2A71ADBF}">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CBB0A-3D41-7242-ACB7-03672D6B9DFE}">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First, we identify the customer and product purchased to start with</a:t>
          </a:r>
        </a:p>
      </dsp:txBody>
      <dsp:txXfrm>
        <a:off x="0" y="0"/>
        <a:ext cx="10515600" cy="1087834"/>
      </dsp:txXfrm>
    </dsp:sp>
    <dsp:sp modelId="{1F1E83A4-FEC4-4E4F-ADF3-66795A9B77D1}">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CDA08C-C661-1045-8A8F-1502E005C2E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Next, we identify the other customers who have also purchased the same product</a:t>
          </a:r>
        </a:p>
      </dsp:txBody>
      <dsp:txXfrm>
        <a:off x="0" y="1087834"/>
        <a:ext cx="10515600" cy="1087834"/>
      </dsp:txXfrm>
    </dsp:sp>
    <dsp:sp modelId="{C8744429-FD79-CB42-BC75-19B09874BE11}">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697D8-E378-0A46-941E-C48290ED2395}">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Then we find the other products which those other customers have also purchased</a:t>
          </a:r>
        </a:p>
      </dsp:txBody>
      <dsp:txXfrm>
        <a:off x="0" y="2175669"/>
        <a:ext cx="10515600" cy="1087834"/>
      </dsp:txXfrm>
    </dsp:sp>
    <dsp:sp modelId="{5550FC7B-FE04-E345-BC7D-FDA66936EBED}">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97497-A2CF-0746-97BF-5C6C8F1067E6}">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Finally, we direct the current customer to the top products from those other products, prioritized by the number of times they were purchased.</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3213-C5A0-5E40-8A6E-8C790A6BD7AD}"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A19E6-1F9A-6549-BF15-0B964594A976}" type="slidenum">
              <a:rPr lang="en-US" smtClean="0"/>
              <a:t>‹#›</a:t>
            </a:fld>
            <a:endParaRPr lang="en-US"/>
          </a:p>
        </p:txBody>
      </p:sp>
    </p:spTree>
    <p:extLst>
      <p:ext uri="{BB962C8B-B14F-4D97-AF65-F5344CB8AC3E}">
        <p14:creationId xmlns:p14="http://schemas.microsoft.com/office/powerpoint/2010/main" val="402873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3</a:t>
            </a:fld>
            <a:endParaRPr lang="en-US"/>
          </a:p>
        </p:txBody>
      </p:sp>
    </p:spTree>
    <p:extLst>
      <p:ext uri="{BB962C8B-B14F-4D97-AF65-F5344CB8AC3E}">
        <p14:creationId xmlns:p14="http://schemas.microsoft.com/office/powerpoint/2010/main" val="274957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16</a:t>
            </a:fld>
            <a:endParaRPr lang="en-US"/>
          </a:p>
        </p:txBody>
      </p:sp>
    </p:spTree>
    <p:extLst>
      <p:ext uri="{BB962C8B-B14F-4D97-AF65-F5344CB8AC3E}">
        <p14:creationId xmlns:p14="http://schemas.microsoft.com/office/powerpoint/2010/main" val="278272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17</a:t>
            </a:fld>
            <a:endParaRPr lang="en-US"/>
          </a:p>
        </p:txBody>
      </p:sp>
    </p:spTree>
    <p:extLst>
      <p:ext uri="{BB962C8B-B14F-4D97-AF65-F5344CB8AC3E}">
        <p14:creationId xmlns:p14="http://schemas.microsoft.com/office/powerpoint/2010/main" val="361840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Collaborative Filtering</a:t>
            </a:r>
            <a:r>
              <a:rPr lang="en-US" sz="1200" b="0" i="0" kern="1200" dirty="0">
                <a:solidFill>
                  <a:schemeClr val="tx1"/>
                </a:solidFill>
                <a:effectLst/>
                <a:latin typeface="+mn-lt"/>
                <a:ea typeface="+mn-ea"/>
                <a:cs typeface="+mn-cs"/>
              </a:rPr>
              <a:t>, - doesn’t need anything else except users’ historical preference on a set of items. Because it’s based on historical data, the core assumption here is that the users who have agreed in the past tend to also agree in the future. </a:t>
            </a:r>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4</a:t>
            </a:fld>
            <a:endParaRPr lang="en-US"/>
          </a:p>
        </p:txBody>
      </p:sp>
    </p:spTree>
    <p:extLst>
      <p:ext uri="{BB962C8B-B14F-4D97-AF65-F5344CB8AC3E}">
        <p14:creationId xmlns:p14="http://schemas.microsoft.com/office/powerpoint/2010/main" val="179683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5</a:t>
            </a:fld>
            <a:endParaRPr lang="en-US"/>
          </a:p>
        </p:txBody>
      </p:sp>
    </p:spTree>
    <p:extLst>
      <p:ext uri="{BB962C8B-B14F-4D97-AF65-F5344CB8AC3E}">
        <p14:creationId xmlns:p14="http://schemas.microsoft.com/office/powerpoint/2010/main" val="337247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is to calculate the similarities between target user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all other users, select the top X similar users, and take the weighted average of ratings from these X users with similarities as weights.</a:t>
            </a:r>
          </a:p>
          <a:p>
            <a:r>
              <a:rPr lang="en-US" sz="1200" b="0" i="0" kern="1200" dirty="0">
                <a:solidFill>
                  <a:schemeClr val="tx1"/>
                </a:solidFill>
                <a:effectLst/>
                <a:latin typeface="+mn-lt"/>
                <a:ea typeface="+mn-ea"/>
                <a:cs typeface="+mn-cs"/>
              </a:rPr>
              <a:t>Basically, the idea is to find the most similar users to your target user (nearest neighbors) and weight their ratings of an item as the prediction of the rating of this item for target user. Without knowing anything about items and users themselves, we think two users are similar when they give the same item similar ratings . </a:t>
            </a:r>
          </a:p>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6</a:t>
            </a:fld>
            <a:endParaRPr lang="en-US"/>
          </a:p>
        </p:txBody>
      </p:sp>
    </p:spTree>
    <p:extLst>
      <p:ext uri="{BB962C8B-B14F-4D97-AF65-F5344CB8AC3E}">
        <p14:creationId xmlns:p14="http://schemas.microsoft.com/office/powerpoint/2010/main" val="147893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Item-based CF</a:t>
            </a:r>
            <a:r>
              <a:rPr lang="en-US" sz="1200" b="0" i="0" kern="1200" dirty="0">
                <a:solidFill>
                  <a:schemeClr val="tx1"/>
                </a:solidFill>
                <a:effectLst/>
                <a:latin typeface="+mn-lt"/>
                <a:ea typeface="+mn-ea"/>
                <a:cs typeface="+mn-cs"/>
              </a:rPr>
              <a:t> -  we say two items are similar when they received similar ratings from a same user. Then, we will make prediction for a target user on an item by calculating weighted average of ratings on most X similar items from this user</a:t>
            </a:r>
          </a:p>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7</a:t>
            </a:fld>
            <a:endParaRPr lang="en-US"/>
          </a:p>
        </p:txBody>
      </p:sp>
    </p:spTree>
    <p:extLst>
      <p:ext uri="{BB962C8B-B14F-4D97-AF65-F5344CB8AC3E}">
        <p14:creationId xmlns:p14="http://schemas.microsoft.com/office/powerpoint/2010/main" val="399492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9</a:t>
            </a:fld>
            <a:endParaRPr lang="en-US"/>
          </a:p>
        </p:txBody>
      </p:sp>
    </p:spTree>
    <p:extLst>
      <p:ext uri="{BB962C8B-B14F-4D97-AF65-F5344CB8AC3E}">
        <p14:creationId xmlns:p14="http://schemas.microsoft.com/office/powerpoint/2010/main" val="96874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10</a:t>
            </a:fld>
            <a:endParaRPr lang="en-US"/>
          </a:p>
        </p:txBody>
      </p:sp>
    </p:spTree>
    <p:extLst>
      <p:ext uri="{BB962C8B-B14F-4D97-AF65-F5344CB8AC3E}">
        <p14:creationId xmlns:p14="http://schemas.microsoft.com/office/powerpoint/2010/main" val="97759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11</a:t>
            </a:fld>
            <a:endParaRPr lang="en-US"/>
          </a:p>
        </p:txBody>
      </p:sp>
    </p:spTree>
    <p:extLst>
      <p:ext uri="{BB962C8B-B14F-4D97-AF65-F5344CB8AC3E}">
        <p14:creationId xmlns:p14="http://schemas.microsoft.com/office/powerpoint/2010/main" val="364129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19E6-1F9A-6549-BF15-0B964594A976}" type="slidenum">
              <a:rPr lang="en-US" smtClean="0"/>
              <a:t>15</a:t>
            </a:fld>
            <a:endParaRPr lang="en-US"/>
          </a:p>
        </p:txBody>
      </p:sp>
    </p:spTree>
    <p:extLst>
      <p:ext uri="{BB962C8B-B14F-4D97-AF65-F5344CB8AC3E}">
        <p14:creationId xmlns:p14="http://schemas.microsoft.com/office/powerpoint/2010/main" val="915568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4495-DEC6-1F42-843D-ACE0C644A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D529B2-70C4-D34E-9E0A-A9FE9D2F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FB4753-8F53-FC43-BFB1-A951562EFEBD}"/>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5" name="Footer Placeholder 4">
            <a:extLst>
              <a:ext uri="{FF2B5EF4-FFF2-40B4-BE49-F238E27FC236}">
                <a16:creationId xmlns:a16="http://schemas.microsoft.com/office/drawing/2014/main" id="{07411336-419B-D046-B3C8-5E8E8A764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0FFEB-61D8-6343-959C-B6A848A0B826}"/>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420133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606A-ED21-F141-9C37-33BE581E75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03DB04-1EBD-4647-BB27-4B96DAE181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34CC5-75A9-3D40-B006-8149CB145CCD}"/>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5" name="Footer Placeholder 4">
            <a:extLst>
              <a:ext uri="{FF2B5EF4-FFF2-40B4-BE49-F238E27FC236}">
                <a16:creationId xmlns:a16="http://schemas.microsoft.com/office/drawing/2014/main" id="{4DCDE101-36A1-FA4E-A302-9BB708DB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07166-7A3B-074F-B867-98C500E807CA}"/>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216072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3B1753-F93E-3C43-86E8-C70D27416D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B1511-D56A-D549-9C40-1A924465D2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C46BA-5BB3-8947-87F3-769F237DA70E}"/>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5" name="Footer Placeholder 4">
            <a:extLst>
              <a:ext uri="{FF2B5EF4-FFF2-40B4-BE49-F238E27FC236}">
                <a16:creationId xmlns:a16="http://schemas.microsoft.com/office/drawing/2014/main" id="{B33717FD-8C7B-D64D-87F8-F6B054D7E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6BCED-0CFB-0547-BF3B-CCE9AE395DC2}"/>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173570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0A84-53C1-E643-B79F-E3D90F82E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9D8353-CDF6-804F-99B8-D690813A1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29B6-5F5D-A54C-9B46-23BCD3F2CFD4}"/>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5" name="Footer Placeholder 4">
            <a:extLst>
              <a:ext uri="{FF2B5EF4-FFF2-40B4-BE49-F238E27FC236}">
                <a16:creationId xmlns:a16="http://schemas.microsoft.com/office/drawing/2014/main" id="{BBE92CEB-2EBD-4B44-A12B-01789B5C9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93A47-EC28-214A-93BF-FC94F4075220}"/>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1315764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A71E-3305-1E4A-BABD-CC9F9BF29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802247-188E-3E4E-BB42-3A1F1CE5A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920375-2996-9847-9C58-CA967AEC25A7}"/>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5" name="Footer Placeholder 4">
            <a:extLst>
              <a:ext uri="{FF2B5EF4-FFF2-40B4-BE49-F238E27FC236}">
                <a16:creationId xmlns:a16="http://schemas.microsoft.com/office/drawing/2014/main" id="{7E55B767-D19A-A541-B1A2-7F8E82F81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BEF49-BE1C-BE4D-A768-EC7F3CEBFFF7}"/>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107388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50A6-90DA-4546-9671-56BD78A7E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CAC5E3-2E06-7847-A4B4-9885149D98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471C2C-5CF3-D74F-B39F-228931E82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DB593F-E68C-EE4F-9268-CD6C8FD7D8C5}"/>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6" name="Footer Placeholder 5">
            <a:extLst>
              <a:ext uri="{FF2B5EF4-FFF2-40B4-BE49-F238E27FC236}">
                <a16:creationId xmlns:a16="http://schemas.microsoft.com/office/drawing/2014/main" id="{43559F94-2D23-E14A-8DA1-610B94ED8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5AF45-508F-834F-8290-FA49334F5164}"/>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267182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2D67E-047A-3543-A427-9DE17CB764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49B0C1-C6F6-774D-800C-96EF241781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D3246A-226C-A646-AD83-82CFD36A38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78A7A1-0050-734B-9364-55A47C766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5E0008-4C15-6040-A14F-B8B173232D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A06628-1087-934C-B7B1-D3EC71A1620C}"/>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8" name="Footer Placeholder 7">
            <a:extLst>
              <a:ext uri="{FF2B5EF4-FFF2-40B4-BE49-F238E27FC236}">
                <a16:creationId xmlns:a16="http://schemas.microsoft.com/office/drawing/2014/main" id="{0797F4E1-9418-B940-900C-E5618CD6A4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E69AE0-B986-E64E-B03E-DB89AC6FAC7B}"/>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2490471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620D4-52BF-ED4E-8CB3-02506087AE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4DA55D-5854-C047-94EF-B2564A785EC7}"/>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4" name="Footer Placeholder 3">
            <a:extLst>
              <a:ext uri="{FF2B5EF4-FFF2-40B4-BE49-F238E27FC236}">
                <a16:creationId xmlns:a16="http://schemas.microsoft.com/office/drawing/2014/main" id="{D010BC75-0501-654F-A674-59C7C126DA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683839-6AE5-0445-8B3D-E6E88878C5E8}"/>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202379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DD77D-F0E4-1144-B870-41BA999B43F5}"/>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3" name="Footer Placeholder 2">
            <a:extLst>
              <a:ext uri="{FF2B5EF4-FFF2-40B4-BE49-F238E27FC236}">
                <a16:creationId xmlns:a16="http://schemas.microsoft.com/office/drawing/2014/main" id="{06426586-0715-484C-9A16-0D1A66F6B8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61E23E-75C1-D54F-876F-EA7639C8EF7C}"/>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253662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67AB-96DA-924C-BD36-407354716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CE4CC9-87A8-0843-83A6-847D604DE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71EC04-D4C0-3549-A1C8-B7005AE9B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649EF9-478A-1848-A515-2508843D7DFB}"/>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6" name="Footer Placeholder 5">
            <a:extLst>
              <a:ext uri="{FF2B5EF4-FFF2-40B4-BE49-F238E27FC236}">
                <a16:creationId xmlns:a16="http://schemas.microsoft.com/office/drawing/2014/main" id="{3EBEE196-E275-E945-851E-F93389B7E7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3E94F-BBC6-4A4A-B9A3-ABBAE1A8DD7C}"/>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431634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79CA-6B91-CE47-BF46-FA32365C3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174F29-FAA6-6A43-9AFA-550DE1F6A4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0A0E96-7CBE-DE45-B988-FAD1293F2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548E81-D04F-F74A-925C-15E126CDE63A}"/>
              </a:ext>
            </a:extLst>
          </p:cNvPr>
          <p:cNvSpPr>
            <a:spLocks noGrp="1"/>
          </p:cNvSpPr>
          <p:nvPr>
            <p:ph type="dt" sz="half" idx="10"/>
          </p:nvPr>
        </p:nvSpPr>
        <p:spPr/>
        <p:txBody>
          <a:bodyPr/>
          <a:lstStyle/>
          <a:p>
            <a:fld id="{2A2FA3B0-066F-3342-BF16-5C9B381B33AF}" type="datetimeFigureOut">
              <a:rPr lang="en-US" smtClean="0"/>
              <a:t>11/13/19</a:t>
            </a:fld>
            <a:endParaRPr lang="en-US"/>
          </a:p>
        </p:txBody>
      </p:sp>
      <p:sp>
        <p:nvSpPr>
          <p:cNvPr id="6" name="Footer Placeholder 5">
            <a:extLst>
              <a:ext uri="{FF2B5EF4-FFF2-40B4-BE49-F238E27FC236}">
                <a16:creationId xmlns:a16="http://schemas.microsoft.com/office/drawing/2014/main" id="{648AE19E-A97C-B94A-A665-CCF669B40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BBBC8-E209-6C4F-999A-7108550A4B47}"/>
              </a:ext>
            </a:extLst>
          </p:cNvPr>
          <p:cNvSpPr>
            <a:spLocks noGrp="1"/>
          </p:cNvSpPr>
          <p:nvPr>
            <p:ph type="sldNum" sz="quarter" idx="12"/>
          </p:nvPr>
        </p:nvSpPr>
        <p:spPr/>
        <p:txBody>
          <a:bodyPr/>
          <a:lstStyle/>
          <a:p>
            <a:fld id="{805E9FD8-C6EB-B44C-88BE-B8DAE09015FD}" type="slidenum">
              <a:rPr lang="en-US" smtClean="0"/>
              <a:t>‹#›</a:t>
            </a:fld>
            <a:endParaRPr lang="en-US"/>
          </a:p>
        </p:txBody>
      </p:sp>
    </p:spTree>
    <p:extLst>
      <p:ext uri="{BB962C8B-B14F-4D97-AF65-F5344CB8AC3E}">
        <p14:creationId xmlns:p14="http://schemas.microsoft.com/office/powerpoint/2010/main" val="12756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AB8DA0-15ED-3145-947C-580ECFF904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0A1A31-80C5-4F4F-A894-72170117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A93BD-6DB5-6C4E-88EA-B98484B88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FA3B0-066F-3342-BF16-5C9B381B33AF}" type="datetimeFigureOut">
              <a:rPr lang="en-US" smtClean="0"/>
              <a:t>11/13/19</a:t>
            </a:fld>
            <a:endParaRPr lang="en-US"/>
          </a:p>
        </p:txBody>
      </p:sp>
      <p:sp>
        <p:nvSpPr>
          <p:cNvPr id="5" name="Footer Placeholder 4">
            <a:extLst>
              <a:ext uri="{FF2B5EF4-FFF2-40B4-BE49-F238E27FC236}">
                <a16:creationId xmlns:a16="http://schemas.microsoft.com/office/drawing/2014/main" id="{11080679-A3B7-D542-8616-EDC229CA5A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95783F-B848-9C43-B5CB-461A3FC70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E9FD8-C6EB-B44C-88BE-B8DAE09015FD}" type="slidenum">
              <a:rPr lang="en-US" smtClean="0"/>
              <a:t>‹#›</a:t>
            </a:fld>
            <a:endParaRPr lang="en-US"/>
          </a:p>
        </p:txBody>
      </p:sp>
    </p:spTree>
    <p:extLst>
      <p:ext uri="{BB962C8B-B14F-4D97-AF65-F5344CB8AC3E}">
        <p14:creationId xmlns:p14="http://schemas.microsoft.com/office/powerpoint/2010/main" val="3213317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msdn.microsoft.com/sqlcat/2017/04/21/build-a-recommendation-system-with-the-support-for-graph-data-in-sql-server-2017-and-azure-sql-db/" TargetMode="External"/><Relationship Id="rId2" Type="http://schemas.openxmlformats.org/officeDocument/2006/relationships/hyperlink" Target="https://towardsdatascience.com/intro-to-recommender-system-collaborative-filtering-64a238194a26" TargetMode="External"/><Relationship Id="rId1" Type="http://schemas.openxmlformats.org/officeDocument/2006/relationships/slideLayout" Target="../slideLayouts/slideLayout2.xml"/><Relationship Id="rId5" Type="http://schemas.openxmlformats.org/officeDocument/2006/relationships/hyperlink" Target="https://rolandholtermann.wordpress.com/2012/05/06/market-basket-analysis-with-sql/" TargetMode="External"/><Relationship Id="rId4" Type="http://schemas.openxmlformats.org/officeDocument/2006/relationships/hyperlink" Target="https://medium.com/data-from-the-trenches/recommendation-engines-101-8fcb649879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E366-90AA-BF47-B9EA-005C5286A848}"/>
              </a:ext>
            </a:extLst>
          </p:cNvPr>
          <p:cNvSpPr>
            <a:spLocks noGrp="1"/>
          </p:cNvSpPr>
          <p:nvPr>
            <p:ph type="ctrTitle"/>
          </p:nvPr>
        </p:nvSpPr>
        <p:spPr>
          <a:xfrm>
            <a:off x="838200" y="914402"/>
            <a:ext cx="10515600" cy="2659957"/>
          </a:xfrm>
        </p:spPr>
        <p:txBody>
          <a:bodyPr>
            <a:normAutofit/>
          </a:bodyPr>
          <a:lstStyle/>
          <a:p>
            <a:r>
              <a:rPr lang="en-US" sz="6800" dirty="0"/>
              <a:t>Data Model Exercise</a:t>
            </a:r>
          </a:p>
        </p:txBody>
      </p:sp>
      <p:sp>
        <p:nvSpPr>
          <p:cNvPr id="3" name="Subtitle 2">
            <a:extLst>
              <a:ext uri="{FF2B5EF4-FFF2-40B4-BE49-F238E27FC236}">
                <a16:creationId xmlns:a16="http://schemas.microsoft.com/office/drawing/2014/main" id="{D35C0040-EA67-744C-987E-DA0CE5792883}"/>
              </a:ext>
            </a:extLst>
          </p:cNvPr>
          <p:cNvSpPr>
            <a:spLocks noGrp="1"/>
          </p:cNvSpPr>
          <p:nvPr>
            <p:ph type="subTitle" idx="1"/>
          </p:nvPr>
        </p:nvSpPr>
        <p:spPr>
          <a:xfrm>
            <a:off x="838200" y="4567959"/>
            <a:ext cx="10515600" cy="1770707"/>
          </a:xfrm>
        </p:spPr>
        <p:txBody>
          <a:bodyPr>
            <a:normAutofit/>
          </a:bodyPr>
          <a:lstStyle/>
          <a:p>
            <a:r>
              <a:rPr lang="en-US" sz="2000" dirty="0"/>
              <a:t>Neti Sheth </a:t>
            </a:r>
          </a:p>
          <a:p>
            <a:r>
              <a:rPr lang="en-US" sz="2000" dirty="0" err="1"/>
              <a:t>Chukwuebeka</a:t>
            </a:r>
            <a:r>
              <a:rPr lang="en-US" sz="2000" dirty="0"/>
              <a:t> </a:t>
            </a:r>
            <a:r>
              <a:rPr lang="en-US" sz="2000" dirty="0" err="1"/>
              <a:t>Ezema</a:t>
            </a:r>
            <a:r>
              <a:rPr lang="en-US" sz="2000" dirty="0"/>
              <a:t> </a:t>
            </a:r>
          </a:p>
          <a:p>
            <a:r>
              <a:rPr lang="en-US" sz="2000" dirty="0"/>
              <a:t>Josh Stamper</a:t>
            </a:r>
          </a:p>
          <a:p>
            <a:r>
              <a:rPr lang="en-US" sz="2000" dirty="0"/>
              <a:t> Yagna </a:t>
            </a:r>
            <a:r>
              <a:rPr lang="en-US" sz="2000" dirty="0" err="1"/>
              <a:t>Venkitasamy</a:t>
            </a:r>
            <a:endParaRPr lang="en-US" sz="2000" dirty="0"/>
          </a:p>
          <a:p>
            <a:endParaRPr lang="en-US" sz="2200" dirty="0"/>
          </a:p>
        </p:txBody>
      </p:sp>
    </p:spTree>
    <p:extLst>
      <p:ext uri="{BB962C8B-B14F-4D97-AF65-F5344CB8AC3E}">
        <p14:creationId xmlns:p14="http://schemas.microsoft.com/office/powerpoint/2010/main" val="408601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35C32-0826-1745-8744-0D1B67A6C34E}"/>
              </a:ext>
            </a:extLst>
          </p:cNvPr>
          <p:cNvSpPr>
            <a:spLocks noGrp="1"/>
          </p:cNvSpPr>
          <p:nvPr>
            <p:ph idx="1"/>
          </p:nvPr>
        </p:nvSpPr>
        <p:spPr>
          <a:xfrm>
            <a:off x="331788" y="403622"/>
            <a:ext cx="4683126" cy="6221015"/>
          </a:xfrm>
        </p:spPr>
        <p:txBody>
          <a:bodyPr>
            <a:normAutofit/>
          </a:bodyPr>
          <a:lstStyle/>
          <a:p>
            <a:endParaRPr lang="en-US" sz="2000" dirty="0"/>
          </a:p>
          <a:p>
            <a:r>
              <a:rPr lang="en-US" sz="2000" dirty="0"/>
              <a:t>Insert the test data</a:t>
            </a:r>
          </a:p>
          <a:p>
            <a:pPr marL="0" indent="0">
              <a:buNone/>
            </a:pPr>
            <a:endParaRPr lang="en-US" sz="2000" dirty="0"/>
          </a:p>
          <a:p>
            <a:pPr marL="0" indent="0">
              <a:buNone/>
            </a:pPr>
            <a:endParaRPr lang="en-US" sz="2000" dirty="0"/>
          </a:p>
          <a:p>
            <a:pPr marL="0" indent="0">
              <a:buNone/>
            </a:pPr>
            <a:endParaRPr lang="en-US" sz="2000" dirty="0"/>
          </a:p>
          <a:p>
            <a:r>
              <a:rPr lang="en-US" sz="2000" dirty="0"/>
              <a:t>Join the test data onto itself by </a:t>
            </a:r>
            <a:r>
              <a:rPr lang="en-US" sz="2000" dirty="0" err="1"/>
              <a:t>item_id</a:t>
            </a:r>
            <a:r>
              <a:rPr lang="en-US" sz="2000" dirty="0"/>
              <a:t>, and create a temporary table to hold each </a:t>
            </a:r>
            <a:r>
              <a:rPr lang="en-US" sz="2000" dirty="0" err="1"/>
              <a:t>cust_id</a:t>
            </a:r>
            <a:r>
              <a:rPr lang="en-US" sz="2000" dirty="0"/>
              <a:t> and the number of items it has in common with the target </a:t>
            </a:r>
            <a:r>
              <a:rPr lang="en-US" sz="2000" dirty="0" err="1"/>
              <a:t>cust_id</a:t>
            </a:r>
            <a:r>
              <a:rPr lang="en-US" sz="2000" dirty="0"/>
              <a:t>.</a:t>
            </a:r>
          </a:p>
          <a:p>
            <a:endParaRPr lang="en-US" sz="2000" dirty="0"/>
          </a:p>
          <a:p>
            <a:pPr marL="0" indent="0">
              <a:buNone/>
            </a:pPr>
            <a:endParaRPr lang="en-US" sz="2000" dirty="0"/>
          </a:p>
          <a:p>
            <a:pPr marL="514350" indent="-514350">
              <a:buFont typeface="+mj-lt"/>
              <a:buAutoNum type="arabicPeriod"/>
            </a:pPr>
            <a:endParaRPr lang="en-US" sz="2000" dirty="0"/>
          </a:p>
          <a:p>
            <a:r>
              <a:rPr lang="en-US" sz="2000" dirty="0"/>
              <a:t>We can see that </a:t>
            </a:r>
            <a:r>
              <a:rPr lang="en-US" sz="2000" dirty="0" err="1"/>
              <a:t>cust_id</a:t>
            </a:r>
            <a:r>
              <a:rPr lang="en-US" sz="2000" dirty="0"/>
              <a:t> 2 has 3 items in common with </a:t>
            </a:r>
            <a:r>
              <a:rPr lang="en-US" sz="2000" dirty="0" err="1"/>
              <a:t>cust_id</a:t>
            </a:r>
            <a:r>
              <a:rPr lang="en-US" sz="2000" dirty="0"/>
              <a:t> 1, but </a:t>
            </a:r>
            <a:r>
              <a:rPr lang="en-US" sz="2000" dirty="0" err="1"/>
              <a:t>cust_id</a:t>
            </a:r>
            <a:r>
              <a:rPr lang="en-US" sz="2000" dirty="0"/>
              <a:t> 3 and </a:t>
            </a:r>
            <a:r>
              <a:rPr lang="en-US" sz="2000" dirty="0" err="1"/>
              <a:t>cust_id</a:t>
            </a:r>
            <a:r>
              <a:rPr lang="en-US" sz="2000" dirty="0"/>
              <a:t> 4 only have 1 each.</a:t>
            </a:r>
          </a:p>
          <a:p>
            <a:endParaRPr lang="en-US" sz="2000" dirty="0"/>
          </a:p>
        </p:txBody>
      </p:sp>
      <p:pic>
        <p:nvPicPr>
          <p:cNvPr id="4" name="Picture 3">
            <a:extLst>
              <a:ext uri="{FF2B5EF4-FFF2-40B4-BE49-F238E27FC236}">
                <a16:creationId xmlns:a16="http://schemas.microsoft.com/office/drawing/2014/main" id="{BEFADF3E-88AB-E946-97ED-DBEDDD22FFD5}"/>
              </a:ext>
            </a:extLst>
          </p:cNvPr>
          <p:cNvPicPr>
            <a:picLocks noChangeAspect="1"/>
          </p:cNvPicPr>
          <p:nvPr/>
        </p:nvPicPr>
        <p:blipFill>
          <a:blip r:embed="rId3"/>
          <a:stretch>
            <a:fillRect/>
          </a:stretch>
        </p:blipFill>
        <p:spPr>
          <a:xfrm>
            <a:off x="5131621" y="1441116"/>
            <a:ext cx="6728591" cy="3724442"/>
          </a:xfrm>
          <a:prstGeom prst="rect">
            <a:avLst/>
          </a:prstGeom>
        </p:spPr>
      </p:pic>
    </p:spTree>
    <p:extLst>
      <p:ext uri="{BB962C8B-B14F-4D97-AF65-F5344CB8AC3E}">
        <p14:creationId xmlns:p14="http://schemas.microsoft.com/office/powerpoint/2010/main" val="196999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1FB6D-1D54-C442-A9CE-BD1D59928B00}"/>
              </a:ext>
            </a:extLst>
          </p:cNvPr>
          <p:cNvSpPr>
            <a:spLocks noGrp="1"/>
          </p:cNvSpPr>
          <p:nvPr>
            <p:ph idx="1"/>
          </p:nvPr>
        </p:nvSpPr>
        <p:spPr>
          <a:xfrm>
            <a:off x="128588" y="1571624"/>
            <a:ext cx="4507420" cy="4605339"/>
          </a:xfrm>
        </p:spPr>
        <p:txBody>
          <a:bodyPr>
            <a:normAutofit fontScale="62500" lnSpcReduction="20000"/>
          </a:bodyPr>
          <a:lstStyle/>
          <a:p>
            <a:pPr fontAlgn="base"/>
            <a:r>
              <a:rPr lang="en-US" sz="3100" dirty="0"/>
              <a:t>Next, select all the items that the customers in the temporary table have that do not match the target </a:t>
            </a:r>
            <a:r>
              <a:rPr lang="en-US" sz="3100" dirty="0" err="1"/>
              <a:t>cust_id’s</a:t>
            </a:r>
            <a:r>
              <a:rPr lang="en-US" sz="3100" dirty="0"/>
              <a:t> items, and arrange these by rank. </a:t>
            </a:r>
          </a:p>
          <a:p>
            <a:pPr marL="0" indent="0" fontAlgn="base">
              <a:buNone/>
            </a:pPr>
            <a:endParaRPr lang="en-US" sz="3100" dirty="0"/>
          </a:p>
          <a:p>
            <a:pPr fontAlgn="base"/>
            <a:r>
              <a:rPr lang="en-US" sz="3100" dirty="0"/>
              <a:t>Same items might appear in different customer’s lists, so we sum the rankings for each item so that common items get a higher ranking.</a:t>
            </a:r>
          </a:p>
          <a:p>
            <a:pPr marL="0" indent="0" fontAlgn="base">
              <a:buNone/>
            </a:pPr>
            <a:endParaRPr lang="en-US" sz="3100" dirty="0"/>
          </a:p>
          <a:p>
            <a:pPr fontAlgn="base"/>
            <a:r>
              <a:rPr lang="en-US" sz="3100" dirty="0"/>
              <a:t>Item Z appeared in two customers lists, and so was ranked above X,Y,Q,W which only appeared in one customer’s list. </a:t>
            </a:r>
          </a:p>
          <a:p>
            <a:pPr fontAlgn="base"/>
            <a:endParaRPr lang="en-US" sz="3100" dirty="0"/>
          </a:p>
          <a:p>
            <a:pPr fontAlgn="base"/>
            <a:r>
              <a:rPr lang="en-US" sz="3100" dirty="0"/>
              <a:t>Item D did best because it appeared in </a:t>
            </a:r>
            <a:r>
              <a:rPr lang="en-US" sz="3100" dirty="0" err="1"/>
              <a:t>cust_id</a:t>
            </a:r>
            <a:r>
              <a:rPr lang="en-US" sz="3100" dirty="0"/>
              <a:t> 2's list, which had 3 items in common with target </a:t>
            </a:r>
            <a:r>
              <a:rPr lang="en-US" sz="3100" dirty="0" err="1"/>
              <a:t>cust_id</a:t>
            </a:r>
            <a:r>
              <a:rPr lang="en-US" sz="3100" dirty="0"/>
              <a:t> 1.</a:t>
            </a:r>
          </a:p>
        </p:txBody>
      </p:sp>
      <p:pic>
        <p:nvPicPr>
          <p:cNvPr id="2" name="Picture 1">
            <a:extLst>
              <a:ext uri="{FF2B5EF4-FFF2-40B4-BE49-F238E27FC236}">
                <a16:creationId xmlns:a16="http://schemas.microsoft.com/office/drawing/2014/main" id="{16235B68-85A2-584E-9B71-571AB4FE8DF2}"/>
              </a:ext>
            </a:extLst>
          </p:cNvPr>
          <p:cNvPicPr>
            <a:picLocks noChangeAspect="1"/>
          </p:cNvPicPr>
          <p:nvPr/>
        </p:nvPicPr>
        <p:blipFill>
          <a:blip r:embed="rId3"/>
          <a:stretch>
            <a:fillRect/>
          </a:stretch>
        </p:blipFill>
        <p:spPr>
          <a:xfrm>
            <a:off x="4905009" y="1521492"/>
            <a:ext cx="6940080" cy="3815015"/>
          </a:xfrm>
          <a:prstGeom prst="rect">
            <a:avLst/>
          </a:prstGeom>
        </p:spPr>
      </p:pic>
    </p:spTree>
    <p:extLst>
      <p:ext uri="{BB962C8B-B14F-4D97-AF65-F5344CB8AC3E}">
        <p14:creationId xmlns:p14="http://schemas.microsoft.com/office/powerpoint/2010/main" val="2162257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6C5B-C800-104A-8CD1-B32E8810C2DC}"/>
              </a:ext>
            </a:extLst>
          </p:cNvPr>
          <p:cNvSpPr>
            <a:spLocks noGrp="1"/>
          </p:cNvSpPr>
          <p:nvPr>
            <p:ph type="title"/>
          </p:nvPr>
        </p:nvSpPr>
        <p:spPr/>
        <p:txBody>
          <a:bodyPr/>
          <a:lstStyle/>
          <a:p>
            <a:r>
              <a:rPr lang="en-US" dirty="0"/>
              <a:t>Market Basket Analysis</a:t>
            </a:r>
          </a:p>
        </p:txBody>
      </p:sp>
      <p:sp>
        <p:nvSpPr>
          <p:cNvPr id="3" name="Content Placeholder 2">
            <a:extLst>
              <a:ext uri="{FF2B5EF4-FFF2-40B4-BE49-F238E27FC236}">
                <a16:creationId xmlns:a16="http://schemas.microsoft.com/office/drawing/2014/main" id="{3D5DC0BD-B677-704E-9A91-1DCA9CC8A0E0}"/>
              </a:ext>
            </a:extLst>
          </p:cNvPr>
          <p:cNvSpPr>
            <a:spLocks noGrp="1"/>
          </p:cNvSpPr>
          <p:nvPr>
            <p:ph idx="1"/>
          </p:nvPr>
        </p:nvSpPr>
        <p:spPr/>
        <p:txBody>
          <a:bodyPr/>
          <a:lstStyle/>
          <a:p>
            <a:r>
              <a:rPr lang="en-US" dirty="0"/>
              <a:t>Market-basket analysis means, in its simplest implementation, finding which products tend to get purchased together, in the same basket.</a:t>
            </a:r>
          </a:p>
          <a:p>
            <a:endParaRPr lang="en-US" dirty="0"/>
          </a:p>
          <a:p>
            <a:endParaRPr lang="en-US" dirty="0"/>
          </a:p>
          <a:p>
            <a:endParaRPr lang="en-US" dirty="0"/>
          </a:p>
        </p:txBody>
      </p:sp>
      <p:pic>
        <p:nvPicPr>
          <p:cNvPr id="4" name="Content Placeholder 3">
            <a:extLst>
              <a:ext uri="{FF2B5EF4-FFF2-40B4-BE49-F238E27FC236}">
                <a16:creationId xmlns:a16="http://schemas.microsoft.com/office/drawing/2014/main" id="{8E248836-97FA-824E-90FB-22A012379B8C}"/>
              </a:ext>
            </a:extLst>
          </p:cNvPr>
          <p:cNvPicPr>
            <a:picLocks noChangeAspect="1"/>
          </p:cNvPicPr>
          <p:nvPr/>
        </p:nvPicPr>
        <p:blipFill>
          <a:blip r:embed="rId2"/>
          <a:stretch>
            <a:fillRect/>
          </a:stretch>
        </p:blipFill>
        <p:spPr>
          <a:xfrm>
            <a:off x="3871913" y="2726206"/>
            <a:ext cx="3913422" cy="3766669"/>
          </a:xfrm>
          <a:prstGeom prst="rect">
            <a:avLst/>
          </a:prstGeom>
        </p:spPr>
      </p:pic>
    </p:spTree>
    <p:extLst>
      <p:ext uri="{BB962C8B-B14F-4D97-AF65-F5344CB8AC3E}">
        <p14:creationId xmlns:p14="http://schemas.microsoft.com/office/powerpoint/2010/main" val="32926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1EC6FE-700E-F143-9BD9-919945E835C5}"/>
              </a:ext>
            </a:extLst>
          </p:cNvPr>
          <p:cNvSpPr>
            <a:spLocks noGrp="1"/>
          </p:cNvSpPr>
          <p:nvPr>
            <p:ph idx="1"/>
          </p:nvPr>
        </p:nvSpPr>
        <p:spPr>
          <a:xfrm>
            <a:off x="838200" y="842963"/>
            <a:ext cx="10515600" cy="5334000"/>
          </a:xfrm>
        </p:spPr>
        <p:txBody>
          <a:bodyPr>
            <a:normAutofit/>
          </a:bodyPr>
          <a:lstStyle/>
          <a:p>
            <a:pPr marL="0" indent="0">
              <a:buNone/>
            </a:pPr>
            <a:r>
              <a:rPr lang="en-US" sz="2400" dirty="0"/>
              <a:t>Goal: Consider the following dataset and find frequent item sets and generate association rules for them.</a:t>
            </a:r>
          </a:p>
        </p:txBody>
      </p:sp>
      <p:pic>
        <p:nvPicPr>
          <p:cNvPr id="5" name="Picture 4">
            <a:extLst>
              <a:ext uri="{FF2B5EF4-FFF2-40B4-BE49-F238E27FC236}">
                <a16:creationId xmlns:a16="http://schemas.microsoft.com/office/drawing/2014/main" id="{0F1EABC2-23A6-FA42-B6D7-6205B5405EEC}"/>
              </a:ext>
            </a:extLst>
          </p:cNvPr>
          <p:cNvPicPr>
            <a:picLocks noChangeAspect="1"/>
          </p:cNvPicPr>
          <p:nvPr/>
        </p:nvPicPr>
        <p:blipFill>
          <a:blip r:embed="rId2"/>
          <a:stretch>
            <a:fillRect/>
          </a:stretch>
        </p:blipFill>
        <p:spPr>
          <a:xfrm>
            <a:off x="4131684" y="1871663"/>
            <a:ext cx="3419821" cy="4478336"/>
          </a:xfrm>
          <a:prstGeom prst="rect">
            <a:avLst/>
          </a:prstGeom>
        </p:spPr>
      </p:pic>
    </p:spTree>
    <p:extLst>
      <p:ext uri="{BB962C8B-B14F-4D97-AF65-F5344CB8AC3E}">
        <p14:creationId xmlns:p14="http://schemas.microsoft.com/office/powerpoint/2010/main" val="425754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5A7238-F70D-6A4F-9E09-466ABAFB84AF}"/>
              </a:ext>
            </a:extLst>
          </p:cNvPr>
          <p:cNvPicPr>
            <a:picLocks noChangeAspect="1"/>
          </p:cNvPicPr>
          <p:nvPr/>
        </p:nvPicPr>
        <p:blipFill>
          <a:blip r:embed="rId2"/>
          <a:stretch>
            <a:fillRect/>
          </a:stretch>
        </p:blipFill>
        <p:spPr>
          <a:xfrm>
            <a:off x="3784600" y="2863848"/>
            <a:ext cx="2311400" cy="3517900"/>
          </a:xfrm>
          <a:prstGeom prst="rect">
            <a:avLst/>
          </a:prstGeom>
        </p:spPr>
      </p:pic>
      <p:pic>
        <p:nvPicPr>
          <p:cNvPr id="6" name="Picture 5">
            <a:extLst>
              <a:ext uri="{FF2B5EF4-FFF2-40B4-BE49-F238E27FC236}">
                <a16:creationId xmlns:a16="http://schemas.microsoft.com/office/drawing/2014/main" id="{073E4839-66F2-2644-9054-9FD8CCC56A9E}"/>
              </a:ext>
            </a:extLst>
          </p:cNvPr>
          <p:cNvPicPr>
            <a:picLocks noChangeAspect="1"/>
          </p:cNvPicPr>
          <p:nvPr/>
        </p:nvPicPr>
        <p:blipFill>
          <a:blip r:embed="rId3"/>
          <a:stretch>
            <a:fillRect/>
          </a:stretch>
        </p:blipFill>
        <p:spPr>
          <a:xfrm>
            <a:off x="6927293" y="489741"/>
            <a:ext cx="3195797" cy="3659187"/>
          </a:xfrm>
          <a:prstGeom prst="rect">
            <a:avLst/>
          </a:prstGeom>
        </p:spPr>
      </p:pic>
      <p:pic>
        <p:nvPicPr>
          <p:cNvPr id="7" name="Picture 6">
            <a:extLst>
              <a:ext uri="{FF2B5EF4-FFF2-40B4-BE49-F238E27FC236}">
                <a16:creationId xmlns:a16="http://schemas.microsoft.com/office/drawing/2014/main" id="{0C94F53D-B5B5-9E47-BEB0-947B6A70B3A5}"/>
              </a:ext>
            </a:extLst>
          </p:cNvPr>
          <p:cNvPicPr>
            <a:picLocks noChangeAspect="1"/>
          </p:cNvPicPr>
          <p:nvPr/>
        </p:nvPicPr>
        <p:blipFill rotWithShape="1">
          <a:blip r:embed="rId4"/>
          <a:srcRect t="9553"/>
          <a:stretch/>
        </p:blipFill>
        <p:spPr>
          <a:xfrm>
            <a:off x="8525191" y="5137265"/>
            <a:ext cx="2476500" cy="1068272"/>
          </a:xfrm>
          <a:prstGeom prst="rect">
            <a:avLst/>
          </a:prstGeom>
        </p:spPr>
      </p:pic>
      <p:pic>
        <p:nvPicPr>
          <p:cNvPr id="8" name="Picture 7">
            <a:extLst>
              <a:ext uri="{FF2B5EF4-FFF2-40B4-BE49-F238E27FC236}">
                <a16:creationId xmlns:a16="http://schemas.microsoft.com/office/drawing/2014/main" id="{8E5036E1-37EC-2142-988B-4415D462D6D6}"/>
              </a:ext>
            </a:extLst>
          </p:cNvPr>
          <p:cNvPicPr>
            <a:picLocks noChangeAspect="1"/>
          </p:cNvPicPr>
          <p:nvPr/>
        </p:nvPicPr>
        <p:blipFill>
          <a:blip r:embed="rId5"/>
          <a:stretch>
            <a:fillRect/>
          </a:stretch>
        </p:blipFill>
        <p:spPr>
          <a:xfrm>
            <a:off x="648493" y="489741"/>
            <a:ext cx="2905126" cy="2614613"/>
          </a:xfrm>
          <a:prstGeom prst="rect">
            <a:avLst/>
          </a:prstGeom>
        </p:spPr>
      </p:pic>
      <p:cxnSp>
        <p:nvCxnSpPr>
          <p:cNvPr id="10" name="Elbow Connector 9">
            <a:extLst>
              <a:ext uri="{FF2B5EF4-FFF2-40B4-BE49-F238E27FC236}">
                <a16:creationId xmlns:a16="http://schemas.microsoft.com/office/drawing/2014/main" id="{6FF3184D-6D0B-8449-8142-B43B939D34B9}"/>
              </a:ext>
            </a:extLst>
          </p:cNvPr>
          <p:cNvCxnSpPr>
            <a:stCxn id="8" idx="2"/>
            <a:endCxn id="5" idx="1"/>
          </p:cNvCxnSpPr>
          <p:nvPr/>
        </p:nvCxnSpPr>
        <p:spPr>
          <a:xfrm rot="16200000" flipH="1">
            <a:off x="2183606" y="3021804"/>
            <a:ext cx="1518444" cy="1683544"/>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DACE1C7-7437-5845-A99E-F8EFC1320B62}"/>
              </a:ext>
            </a:extLst>
          </p:cNvPr>
          <p:cNvCxnSpPr>
            <a:stCxn id="5" idx="0"/>
            <a:endCxn id="6" idx="1"/>
          </p:cNvCxnSpPr>
          <p:nvPr/>
        </p:nvCxnSpPr>
        <p:spPr>
          <a:xfrm rot="5400000" flipH="1" flipV="1">
            <a:off x="5661540" y="1598096"/>
            <a:ext cx="544513" cy="1986993"/>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2D7D88B6-E4F3-EE40-9BF7-E82446088642}"/>
              </a:ext>
            </a:extLst>
          </p:cNvPr>
          <p:cNvCxnSpPr>
            <a:stCxn id="6" idx="2"/>
            <a:endCxn id="7" idx="0"/>
          </p:cNvCxnSpPr>
          <p:nvPr/>
        </p:nvCxnSpPr>
        <p:spPr>
          <a:xfrm rot="16200000" flipH="1">
            <a:off x="8650148" y="4023971"/>
            <a:ext cx="988337" cy="1238249"/>
          </a:xfrm>
          <a:prstGeom prst="bent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88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510B-4637-8C48-AF8D-DE051D5A174F}"/>
              </a:ext>
            </a:extLst>
          </p:cNvPr>
          <p:cNvSpPr>
            <a:spLocks noGrp="1"/>
          </p:cNvSpPr>
          <p:nvPr>
            <p:ph type="title"/>
          </p:nvPr>
        </p:nvSpPr>
        <p:spPr/>
        <p:txBody>
          <a:bodyPr/>
          <a:lstStyle/>
          <a:p>
            <a:r>
              <a:rPr lang="en-US" dirty="0"/>
              <a:t>Market Basket – SQL Implementation Example</a:t>
            </a:r>
          </a:p>
        </p:txBody>
      </p:sp>
      <p:sp>
        <p:nvSpPr>
          <p:cNvPr id="3" name="Content Placeholder 2">
            <a:extLst>
              <a:ext uri="{FF2B5EF4-FFF2-40B4-BE49-F238E27FC236}">
                <a16:creationId xmlns:a16="http://schemas.microsoft.com/office/drawing/2014/main" id="{E04AB10F-CCF7-924E-8098-0580F21F5EC3}"/>
              </a:ext>
            </a:extLst>
          </p:cNvPr>
          <p:cNvSpPr>
            <a:spLocks noGrp="1"/>
          </p:cNvSpPr>
          <p:nvPr>
            <p:ph idx="1"/>
          </p:nvPr>
        </p:nvSpPr>
        <p:spPr>
          <a:xfrm>
            <a:off x="838200" y="1825625"/>
            <a:ext cx="10515600" cy="4351338"/>
          </a:xfrm>
        </p:spPr>
        <p:txBody>
          <a:bodyPr/>
          <a:lstStyle/>
          <a:p>
            <a:pPr marL="0" indent="0">
              <a:buNone/>
            </a:pPr>
            <a:r>
              <a:rPr lang="en-US" sz="2400" dirty="0"/>
              <a:t>Goal: Get a list of items that most frequently occur together for recommendation.</a:t>
            </a:r>
          </a:p>
          <a:p>
            <a:pPr marL="0" indent="0">
              <a:buNone/>
            </a:pPr>
            <a:endParaRPr lang="en-US" sz="2400" dirty="0"/>
          </a:p>
          <a:p>
            <a:pPr marL="0" indent="0">
              <a:buNone/>
            </a:pPr>
            <a:r>
              <a:rPr lang="en-US" sz="2400" dirty="0"/>
              <a:t>Transactions/orders table:</a:t>
            </a:r>
          </a:p>
          <a:p>
            <a:endParaRPr lang="en-US" dirty="0"/>
          </a:p>
        </p:txBody>
      </p:sp>
      <p:pic>
        <p:nvPicPr>
          <p:cNvPr id="6" name="Picture 5">
            <a:extLst>
              <a:ext uri="{FF2B5EF4-FFF2-40B4-BE49-F238E27FC236}">
                <a16:creationId xmlns:a16="http://schemas.microsoft.com/office/drawing/2014/main" id="{562A0276-2917-294D-850B-29FC18328CB8}"/>
              </a:ext>
            </a:extLst>
          </p:cNvPr>
          <p:cNvPicPr>
            <a:picLocks noChangeAspect="1"/>
          </p:cNvPicPr>
          <p:nvPr/>
        </p:nvPicPr>
        <p:blipFill>
          <a:blip r:embed="rId3">
            <a:alphaModFix/>
          </a:blip>
          <a:stretch>
            <a:fillRect/>
          </a:stretch>
        </p:blipFill>
        <p:spPr>
          <a:xfrm>
            <a:off x="1752274" y="3215479"/>
            <a:ext cx="8687452" cy="3277396"/>
          </a:xfrm>
          <a:prstGeom prst="rect">
            <a:avLst/>
          </a:prstGeom>
          <a:noFill/>
        </p:spPr>
      </p:pic>
    </p:spTree>
    <p:extLst>
      <p:ext uri="{BB962C8B-B14F-4D97-AF65-F5344CB8AC3E}">
        <p14:creationId xmlns:p14="http://schemas.microsoft.com/office/powerpoint/2010/main" val="4081825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2F37E571-E714-D74D-8425-C272B4C5601A}"/>
              </a:ext>
            </a:extLst>
          </p:cNvPr>
          <p:cNvPicPr>
            <a:picLocks noGrp="1" noChangeAspect="1"/>
          </p:cNvPicPr>
          <p:nvPr>
            <p:ph sz="half" idx="4294967295"/>
          </p:nvPr>
        </p:nvPicPr>
        <p:blipFill>
          <a:blip r:embed="rId3"/>
          <a:stretch>
            <a:fillRect/>
          </a:stretch>
        </p:blipFill>
        <p:spPr>
          <a:xfrm>
            <a:off x="1115615" y="1433870"/>
            <a:ext cx="4742993" cy="3984114"/>
          </a:xfrm>
          <a:prstGeom prst="rect">
            <a:avLst/>
          </a:prstGeom>
        </p:spPr>
      </p:pic>
      <p:cxnSp>
        <p:nvCxnSpPr>
          <p:cNvPr id="18" name="Straight Connector 17">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F09D31"/>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05BEBCC6-1ED3-9248-905E-46A897D591F8}"/>
              </a:ext>
            </a:extLst>
          </p:cNvPr>
          <p:cNvPicPr>
            <a:picLocks noGrp="1" noChangeAspect="1"/>
          </p:cNvPicPr>
          <p:nvPr>
            <p:ph sz="half" idx="4294967295"/>
          </p:nvPr>
        </p:nvPicPr>
        <p:blipFill>
          <a:blip r:embed="rId4"/>
          <a:stretch>
            <a:fillRect/>
          </a:stretch>
        </p:blipFill>
        <p:spPr>
          <a:xfrm>
            <a:off x="6343240" y="1304231"/>
            <a:ext cx="4728015" cy="4243392"/>
          </a:xfrm>
          <a:prstGeom prst="rect">
            <a:avLst/>
          </a:prstGeom>
        </p:spPr>
      </p:pic>
    </p:spTree>
    <p:extLst>
      <p:ext uri="{BB962C8B-B14F-4D97-AF65-F5344CB8AC3E}">
        <p14:creationId xmlns:p14="http://schemas.microsoft.com/office/powerpoint/2010/main" val="151718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644330-8052-6F4E-8F18-E6C4327BE23E}"/>
              </a:ext>
            </a:extLst>
          </p:cNvPr>
          <p:cNvPicPr>
            <a:picLocks noChangeAspect="1"/>
          </p:cNvPicPr>
          <p:nvPr/>
        </p:nvPicPr>
        <p:blipFill>
          <a:blip r:embed="rId3"/>
          <a:stretch>
            <a:fillRect/>
          </a:stretch>
        </p:blipFill>
        <p:spPr>
          <a:xfrm>
            <a:off x="1115615" y="2672977"/>
            <a:ext cx="4742993" cy="1505899"/>
          </a:xfrm>
          <a:prstGeom prst="rect">
            <a:avLst/>
          </a:prstGeom>
        </p:spPr>
      </p:pic>
      <p:cxnSp>
        <p:nvCxnSpPr>
          <p:cNvPr id="23" name="Straight Connector 2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25C4E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64CC6DA-4409-4748-8B97-CD36534EF07A}"/>
              </a:ext>
            </a:extLst>
          </p:cNvPr>
          <p:cNvPicPr>
            <a:picLocks noChangeAspect="1"/>
          </p:cNvPicPr>
          <p:nvPr/>
        </p:nvPicPr>
        <p:blipFill>
          <a:blip r:embed="rId4"/>
          <a:stretch>
            <a:fillRect/>
          </a:stretch>
        </p:blipFill>
        <p:spPr>
          <a:xfrm>
            <a:off x="6343240" y="2104432"/>
            <a:ext cx="4728015" cy="2642990"/>
          </a:xfrm>
          <a:prstGeom prst="rect">
            <a:avLst/>
          </a:prstGeom>
        </p:spPr>
      </p:pic>
    </p:spTree>
    <p:extLst>
      <p:ext uri="{BB962C8B-B14F-4D97-AF65-F5344CB8AC3E}">
        <p14:creationId xmlns:p14="http://schemas.microsoft.com/office/powerpoint/2010/main" val="3931635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14CF-C7E9-AA42-B55F-1863AAF73C77}"/>
              </a:ext>
            </a:extLst>
          </p:cNvPr>
          <p:cNvSpPr>
            <a:spLocks noGrp="1"/>
          </p:cNvSpPr>
          <p:nvPr>
            <p:ph type="title"/>
          </p:nvPr>
        </p:nvSpPr>
        <p:spPr/>
        <p:txBody>
          <a:bodyPr/>
          <a:lstStyle/>
          <a:p>
            <a:r>
              <a:rPr lang="en-US" dirty="0"/>
              <a:t>Scenario Phases</a:t>
            </a:r>
          </a:p>
        </p:txBody>
      </p:sp>
      <p:sp>
        <p:nvSpPr>
          <p:cNvPr id="3" name="Content Placeholder 2">
            <a:extLst>
              <a:ext uri="{FF2B5EF4-FFF2-40B4-BE49-F238E27FC236}">
                <a16:creationId xmlns:a16="http://schemas.microsoft.com/office/drawing/2014/main" id="{953463AC-C2BF-3647-878B-49C631D91785}"/>
              </a:ext>
            </a:extLst>
          </p:cNvPr>
          <p:cNvSpPr>
            <a:spLocks noGrp="1"/>
          </p:cNvSpPr>
          <p:nvPr>
            <p:ph idx="1"/>
          </p:nvPr>
        </p:nvSpPr>
        <p:spPr/>
        <p:txBody>
          <a:bodyPr/>
          <a:lstStyle/>
          <a:p>
            <a:r>
              <a:rPr lang="en-US" dirty="0"/>
              <a:t>Descriptive: Understanding data and transactions</a:t>
            </a:r>
          </a:p>
          <a:p>
            <a:r>
              <a:rPr lang="en-US" dirty="0"/>
              <a:t>Predictive: Using some ML, predict the next purchase </a:t>
            </a:r>
          </a:p>
          <a:p>
            <a:r>
              <a:rPr lang="en-US" dirty="0"/>
              <a:t>Prescriptive: Sending the recommendation with added incentive </a:t>
            </a:r>
          </a:p>
        </p:txBody>
      </p:sp>
    </p:spTree>
    <p:extLst>
      <p:ext uri="{BB962C8B-B14F-4D97-AF65-F5344CB8AC3E}">
        <p14:creationId xmlns:p14="http://schemas.microsoft.com/office/powerpoint/2010/main" val="126819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726E-1F7E-BD41-B367-B3A781000E0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AB84AC0-8C0D-E448-9F08-1B6814AE2F23}"/>
              </a:ext>
            </a:extLst>
          </p:cNvPr>
          <p:cNvSpPr>
            <a:spLocks noGrp="1"/>
          </p:cNvSpPr>
          <p:nvPr>
            <p:ph idx="1"/>
          </p:nvPr>
        </p:nvSpPr>
        <p:spPr/>
        <p:txBody>
          <a:bodyPr>
            <a:normAutofit/>
          </a:bodyPr>
          <a:lstStyle/>
          <a:p>
            <a:pPr>
              <a:lnSpc>
                <a:spcPct val="150000"/>
              </a:lnSpc>
            </a:pPr>
            <a:r>
              <a:rPr lang="en-US" sz="2000" dirty="0">
                <a:hlinkClick r:id="rId2"/>
              </a:rPr>
              <a:t>https://towardsdatascience.com/intro-to-recommender-system-collaborative-filtering-64a238194a26</a:t>
            </a:r>
            <a:endParaRPr lang="en-US" sz="2000" dirty="0"/>
          </a:p>
          <a:p>
            <a:pPr>
              <a:lnSpc>
                <a:spcPct val="150000"/>
              </a:lnSpc>
            </a:pPr>
            <a:r>
              <a:rPr lang="en-US" sz="2000" dirty="0">
                <a:hlinkClick r:id="rId3"/>
              </a:rPr>
              <a:t>https://blogs.msdn.microsoft.com/sqlcat/2017/04/21/build-a-recommendation-system-with-the-support-for-graph-data-in-sql-server-2017-and-azure-sql-db/</a:t>
            </a:r>
            <a:endParaRPr lang="en-US" sz="2000" dirty="0"/>
          </a:p>
          <a:p>
            <a:pPr>
              <a:lnSpc>
                <a:spcPct val="150000"/>
              </a:lnSpc>
            </a:pPr>
            <a:r>
              <a:rPr lang="en-US" sz="2000" dirty="0">
                <a:hlinkClick r:id="rId4"/>
              </a:rPr>
              <a:t>https://medium.com/data-from-the-trenches/recommendation-engines-101-8fcb6498796</a:t>
            </a:r>
            <a:endParaRPr lang="en-US" sz="2000" dirty="0"/>
          </a:p>
          <a:p>
            <a:pPr>
              <a:lnSpc>
                <a:spcPct val="150000"/>
              </a:lnSpc>
            </a:pPr>
            <a:r>
              <a:rPr lang="en-US" sz="2000" dirty="0">
                <a:hlinkClick r:id="rId5"/>
              </a:rPr>
              <a:t>https://rolandholtermann.wordpress.com/2012/05/06/market-basket-analysis-with-sql/</a:t>
            </a:r>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288987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56B7-061F-C446-803A-8AB9882E4D75}"/>
              </a:ext>
            </a:extLst>
          </p:cNvPr>
          <p:cNvSpPr>
            <a:spLocks noGrp="1"/>
          </p:cNvSpPr>
          <p:nvPr>
            <p:ph type="title"/>
          </p:nvPr>
        </p:nvSpPr>
        <p:spPr>
          <a:xfrm>
            <a:off x="838200" y="365125"/>
            <a:ext cx="6505575" cy="1325563"/>
          </a:xfrm>
        </p:spPr>
        <p:txBody>
          <a:bodyPr>
            <a:normAutofit/>
          </a:bodyPr>
          <a:lstStyle/>
          <a:p>
            <a:r>
              <a:rPr lang="en-US"/>
              <a:t>User Stories</a:t>
            </a:r>
            <a:endParaRPr lang="en-US" dirty="0"/>
          </a:p>
        </p:txBody>
      </p:sp>
      <p:sp>
        <p:nvSpPr>
          <p:cNvPr id="3" name="Content Placeholder 2">
            <a:extLst>
              <a:ext uri="{FF2B5EF4-FFF2-40B4-BE49-F238E27FC236}">
                <a16:creationId xmlns:a16="http://schemas.microsoft.com/office/drawing/2014/main" id="{3FC1F862-21A4-D844-84F2-F62EB421DB88}"/>
              </a:ext>
            </a:extLst>
          </p:cNvPr>
          <p:cNvSpPr>
            <a:spLocks noGrp="1"/>
          </p:cNvSpPr>
          <p:nvPr>
            <p:ph idx="1"/>
          </p:nvPr>
        </p:nvSpPr>
        <p:spPr>
          <a:xfrm>
            <a:off x="838200" y="1825625"/>
            <a:ext cx="6505575" cy="4351338"/>
          </a:xfrm>
        </p:spPr>
        <p:txBody>
          <a:bodyPr>
            <a:normAutofit/>
          </a:bodyPr>
          <a:lstStyle/>
          <a:p>
            <a:r>
              <a:rPr lang="en-US"/>
              <a:t>As a customer, I want to receive product promotions based on my purchase history so that I can save money.</a:t>
            </a:r>
          </a:p>
          <a:p>
            <a:endParaRPr lang="en-US"/>
          </a:p>
          <a:p>
            <a:r>
              <a:rPr lang="en-US"/>
              <a:t>As a vendor, I want to send product promotions and recommendations to the customer based on their purchase history so that I can improve customer loyalty.</a:t>
            </a:r>
          </a:p>
          <a:p>
            <a:endParaRPr lang="en-US" dirty="0"/>
          </a:p>
        </p:txBody>
      </p:sp>
      <p:pic>
        <p:nvPicPr>
          <p:cNvPr id="4" name="Content Placeholder 3" descr="A screenshot of a cell phone&#10;&#10;Description automatically generated">
            <a:extLst>
              <a:ext uri="{FF2B5EF4-FFF2-40B4-BE49-F238E27FC236}">
                <a16:creationId xmlns:a16="http://schemas.microsoft.com/office/drawing/2014/main" id="{E587D2DE-97CD-3541-A074-CAA6453D915A}"/>
              </a:ext>
            </a:extLst>
          </p:cNvPr>
          <p:cNvPicPr>
            <a:picLocks noChangeAspect="1"/>
          </p:cNvPicPr>
          <p:nvPr/>
        </p:nvPicPr>
        <p:blipFill rotWithShape="1">
          <a:blip r:embed="rId2"/>
          <a:srcRect t="10784" r="-2" b="-2"/>
          <a:stretch/>
        </p:blipFill>
        <p:spPr>
          <a:xfrm>
            <a:off x="7737635" y="-1"/>
            <a:ext cx="3555205" cy="6858001"/>
          </a:xfrm>
          <a:prstGeom prst="rect">
            <a:avLst/>
          </a:prstGeom>
        </p:spPr>
      </p:pic>
      <p:sp>
        <p:nvSpPr>
          <p:cNvPr id="11" name="Rectangle 8">
            <a:extLst>
              <a:ext uri="{FF2B5EF4-FFF2-40B4-BE49-F238E27FC236}">
                <a16:creationId xmlns:a16="http://schemas.microsoft.com/office/drawing/2014/main" id="{C413D172-8B6A-47F5-9813-DE455773F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097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BE8D34-FA4E-CC4B-BBDA-5ADC6B07826F}"/>
              </a:ext>
            </a:extLst>
          </p:cNvPr>
          <p:cNvSpPr>
            <a:spLocks noGrp="1"/>
          </p:cNvSpPr>
          <p:nvPr>
            <p:ph type="title"/>
          </p:nvPr>
        </p:nvSpPr>
        <p:spPr>
          <a:xfrm>
            <a:off x="841248" y="600426"/>
            <a:ext cx="9875520" cy="3360625"/>
          </a:xfrm>
        </p:spPr>
        <p:txBody>
          <a:bodyPr vert="horz" lIns="91440" tIns="45720" rIns="91440" bIns="45720" rtlCol="0" anchor="b">
            <a:normAutofit/>
          </a:bodyPr>
          <a:lstStyle/>
          <a:p>
            <a:pPr algn="ctr"/>
            <a:r>
              <a:rPr lang="en-US" sz="8600" kern="1200" dirty="0">
                <a:solidFill>
                  <a:schemeClr val="tx1"/>
                </a:solidFill>
                <a:latin typeface="+mj-lt"/>
                <a:ea typeface="+mj-ea"/>
                <a:cs typeface="+mj-cs"/>
              </a:rPr>
              <a:t>Thank you!</a:t>
            </a:r>
          </a:p>
        </p:txBody>
      </p:sp>
    </p:spTree>
    <p:extLst>
      <p:ext uri="{BB962C8B-B14F-4D97-AF65-F5344CB8AC3E}">
        <p14:creationId xmlns:p14="http://schemas.microsoft.com/office/powerpoint/2010/main" val="250528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AAFA-3445-1C40-BAAA-B892DFA2B84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Entities and Attributes</a:t>
            </a:r>
          </a:p>
        </p:txBody>
      </p:sp>
      <p:pic>
        <p:nvPicPr>
          <p:cNvPr id="6" name="Content Placeholder 5">
            <a:extLst>
              <a:ext uri="{FF2B5EF4-FFF2-40B4-BE49-F238E27FC236}">
                <a16:creationId xmlns:a16="http://schemas.microsoft.com/office/drawing/2014/main" id="{A5667782-7588-0449-9A36-BEF2CC9C5968}"/>
              </a:ext>
            </a:extLst>
          </p:cNvPr>
          <p:cNvPicPr>
            <a:picLocks noGrp="1" noChangeAspect="1"/>
          </p:cNvPicPr>
          <p:nvPr>
            <p:ph idx="1"/>
          </p:nvPr>
        </p:nvPicPr>
        <p:blipFill>
          <a:blip r:embed="rId3"/>
          <a:stretch>
            <a:fillRect/>
          </a:stretch>
        </p:blipFill>
        <p:spPr>
          <a:xfrm>
            <a:off x="1866637" y="1825626"/>
            <a:ext cx="8449200" cy="4351338"/>
          </a:xfrm>
          <a:prstGeom prst="rect">
            <a:avLst/>
          </a:prstGeom>
        </p:spPr>
      </p:pic>
    </p:spTree>
    <p:extLst>
      <p:ext uri="{BB962C8B-B14F-4D97-AF65-F5344CB8AC3E}">
        <p14:creationId xmlns:p14="http://schemas.microsoft.com/office/powerpoint/2010/main" val="169353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1D62-B97C-7147-9547-B65B8CDF7B14}"/>
              </a:ext>
            </a:extLst>
          </p:cNvPr>
          <p:cNvSpPr>
            <a:spLocks noGrp="1"/>
          </p:cNvSpPr>
          <p:nvPr>
            <p:ph type="title"/>
          </p:nvPr>
        </p:nvSpPr>
        <p:spPr>
          <a:xfrm>
            <a:off x="838200" y="365125"/>
            <a:ext cx="10515600" cy="1325563"/>
          </a:xfrm>
        </p:spPr>
        <p:txBody>
          <a:bodyPr>
            <a:normAutofit/>
          </a:bodyPr>
          <a:lstStyle/>
          <a:p>
            <a:r>
              <a:rPr lang="en-US"/>
              <a:t>Collaborative Filtering</a:t>
            </a:r>
            <a:endParaRPr lang="en-US" dirty="0"/>
          </a:p>
        </p:txBody>
      </p:sp>
      <p:graphicFrame>
        <p:nvGraphicFramePr>
          <p:cNvPr id="5" name="Content Placeholder 2">
            <a:extLst>
              <a:ext uri="{FF2B5EF4-FFF2-40B4-BE49-F238E27FC236}">
                <a16:creationId xmlns:a16="http://schemas.microsoft.com/office/drawing/2014/main" id="{895A4F42-ED94-4A3D-89A0-861918E7EAF1}"/>
              </a:ext>
            </a:extLst>
          </p:cNvPr>
          <p:cNvGraphicFramePr>
            <a:graphicFrameLocks noGrp="1"/>
          </p:cNvGraphicFramePr>
          <p:nvPr>
            <p:ph idx="1"/>
            <p:extLst>
              <p:ext uri="{D42A27DB-BD31-4B8C-83A1-F6EECF244321}">
                <p14:modId xmlns:p14="http://schemas.microsoft.com/office/powerpoint/2010/main" val="31066021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081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B62939-C76B-9E41-98AE-93443B7FE5CD}"/>
              </a:ext>
            </a:extLst>
          </p:cNvPr>
          <p:cNvPicPr>
            <a:picLocks noGrp="1" noChangeAspect="1"/>
          </p:cNvPicPr>
          <p:nvPr>
            <p:ph idx="1"/>
          </p:nvPr>
        </p:nvPicPr>
        <p:blipFill>
          <a:blip r:embed="rId3"/>
          <a:stretch>
            <a:fillRect/>
          </a:stretch>
        </p:blipFill>
        <p:spPr>
          <a:xfrm>
            <a:off x="1331494" y="415730"/>
            <a:ext cx="10017939" cy="6026540"/>
          </a:xfrm>
          <a:prstGeom prst="rect">
            <a:avLst/>
          </a:prstGeom>
        </p:spPr>
      </p:pic>
    </p:spTree>
    <p:extLst>
      <p:ext uri="{BB962C8B-B14F-4D97-AF65-F5344CB8AC3E}">
        <p14:creationId xmlns:p14="http://schemas.microsoft.com/office/powerpoint/2010/main" val="324273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455E-9BFA-F741-B621-8BC421ED9CE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User Based Collaborative Filtering</a:t>
            </a:r>
          </a:p>
        </p:txBody>
      </p:sp>
      <p:pic>
        <p:nvPicPr>
          <p:cNvPr id="4" name="Content Placeholder 3">
            <a:extLst>
              <a:ext uri="{FF2B5EF4-FFF2-40B4-BE49-F238E27FC236}">
                <a16:creationId xmlns:a16="http://schemas.microsoft.com/office/drawing/2014/main" id="{5B265B17-2244-F647-BE6A-3D334F1E18B1}"/>
              </a:ext>
            </a:extLst>
          </p:cNvPr>
          <p:cNvPicPr>
            <a:picLocks noGrp="1" noChangeAspect="1"/>
          </p:cNvPicPr>
          <p:nvPr>
            <p:ph idx="1"/>
          </p:nvPr>
        </p:nvPicPr>
        <p:blipFill>
          <a:blip r:embed="rId3"/>
          <a:stretch>
            <a:fillRect/>
          </a:stretch>
        </p:blipFill>
        <p:spPr>
          <a:xfrm>
            <a:off x="828675" y="1896271"/>
            <a:ext cx="10525125" cy="4210048"/>
          </a:xfrm>
          <a:prstGeom prst="rect">
            <a:avLst/>
          </a:prstGeom>
        </p:spPr>
      </p:pic>
    </p:spTree>
    <p:extLst>
      <p:ext uri="{BB962C8B-B14F-4D97-AF65-F5344CB8AC3E}">
        <p14:creationId xmlns:p14="http://schemas.microsoft.com/office/powerpoint/2010/main" val="12255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2863-DAB8-E347-AFAE-2D1FFA57DE8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Item Based Collaborative Filtering</a:t>
            </a:r>
          </a:p>
        </p:txBody>
      </p:sp>
      <p:pic>
        <p:nvPicPr>
          <p:cNvPr id="4" name="Content Placeholder 3">
            <a:extLst>
              <a:ext uri="{FF2B5EF4-FFF2-40B4-BE49-F238E27FC236}">
                <a16:creationId xmlns:a16="http://schemas.microsoft.com/office/drawing/2014/main" id="{1CC8B46D-8A29-AC4A-9C5D-4988309B4E26}"/>
              </a:ext>
            </a:extLst>
          </p:cNvPr>
          <p:cNvPicPr>
            <a:picLocks noGrp="1" noChangeAspect="1"/>
          </p:cNvPicPr>
          <p:nvPr>
            <p:ph idx="1"/>
          </p:nvPr>
        </p:nvPicPr>
        <p:blipFill>
          <a:blip r:embed="rId3"/>
          <a:stretch>
            <a:fillRect/>
          </a:stretch>
        </p:blipFill>
        <p:spPr>
          <a:xfrm>
            <a:off x="2434651" y="1825626"/>
            <a:ext cx="7313172" cy="4351338"/>
          </a:xfrm>
          <a:prstGeom prst="rect">
            <a:avLst/>
          </a:prstGeom>
        </p:spPr>
      </p:pic>
    </p:spTree>
    <p:extLst>
      <p:ext uri="{BB962C8B-B14F-4D97-AF65-F5344CB8AC3E}">
        <p14:creationId xmlns:p14="http://schemas.microsoft.com/office/powerpoint/2010/main" val="142393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F2C1-6FCC-4E44-B8B8-3261C692B3D5}"/>
              </a:ext>
            </a:extLst>
          </p:cNvPr>
          <p:cNvSpPr>
            <a:spLocks noGrp="1"/>
          </p:cNvSpPr>
          <p:nvPr>
            <p:ph type="title"/>
          </p:nvPr>
        </p:nvSpPr>
        <p:spPr/>
        <p:txBody>
          <a:bodyPr/>
          <a:lstStyle/>
          <a:p>
            <a:r>
              <a:rPr lang="en-US" dirty="0"/>
              <a:t>Advantages of Item-Based CF</a:t>
            </a:r>
          </a:p>
        </p:txBody>
      </p:sp>
      <p:sp>
        <p:nvSpPr>
          <p:cNvPr id="3" name="Content Placeholder 2">
            <a:extLst>
              <a:ext uri="{FF2B5EF4-FFF2-40B4-BE49-F238E27FC236}">
                <a16:creationId xmlns:a16="http://schemas.microsoft.com/office/drawing/2014/main" id="{2DF08953-B183-4A45-B840-7F53D93589D4}"/>
              </a:ext>
            </a:extLst>
          </p:cNvPr>
          <p:cNvSpPr>
            <a:spLocks noGrp="1"/>
          </p:cNvSpPr>
          <p:nvPr>
            <p:ph idx="1"/>
          </p:nvPr>
        </p:nvSpPr>
        <p:spPr/>
        <p:txBody>
          <a:bodyPr/>
          <a:lstStyle/>
          <a:p>
            <a:r>
              <a:rPr lang="en-US" dirty="0"/>
              <a:t>Computing item-based collaboration filter has more benefit than computing user to user similarity</a:t>
            </a:r>
          </a:p>
          <a:p>
            <a:pPr marL="0" indent="0">
              <a:buNone/>
            </a:pPr>
            <a:endParaRPr lang="en-US" dirty="0"/>
          </a:p>
          <a:p>
            <a:r>
              <a:rPr lang="en-US" dirty="0"/>
              <a:t>Number of items typically smaller than number of users</a:t>
            </a:r>
          </a:p>
          <a:p>
            <a:pPr marL="0" indent="0">
              <a:buNone/>
            </a:pPr>
            <a:endParaRPr lang="en-US" dirty="0"/>
          </a:p>
          <a:p>
            <a:r>
              <a:rPr lang="en-US" dirty="0"/>
              <a:t>While user's taste will change over time and hence the similarity matrix need to be updated more frequent, item to item similarity tends to be more stable and requires less update</a:t>
            </a:r>
          </a:p>
          <a:p>
            <a:endParaRPr lang="en-US" dirty="0"/>
          </a:p>
        </p:txBody>
      </p:sp>
    </p:spTree>
    <p:extLst>
      <p:ext uri="{BB962C8B-B14F-4D97-AF65-F5344CB8AC3E}">
        <p14:creationId xmlns:p14="http://schemas.microsoft.com/office/powerpoint/2010/main" val="331806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E437-286A-9B4A-BA74-11340AFC9CF8}"/>
              </a:ext>
            </a:extLst>
          </p:cNvPr>
          <p:cNvSpPr>
            <a:spLocks noGrp="1"/>
          </p:cNvSpPr>
          <p:nvPr>
            <p:ph type="title"/>
          </p:nvPr>
        </p:nvSpPr>
        <p:spPr/>
        <p:txBody>
          <a:bodyPr/>
          <a:lstStyle/>
          <a:p>
            <a:r>
              <a:rPr lang="en-US" dirty="0"/>
              <a:t>CF - SQL implementation example</a:t>
            </a:r>
          </a:p>
        </p:txBody>
      </p:sp>
      <p:sp>
        <p:nvSpPr>
          <p:cNvPr id="3" name="Content Placeholder 2">
            <a:extLst>
              <a:ext uri="{FF2B5EF4-FFF2-40B4-BE49-F238E27FC236}">
                <a16:creationId xmlns:a16="http://schemas.microsoft.com/office/drawing/2014/main" id="{6C2297D0-5C01-A145-BB72-77EB143CCEB2}"/>
              </a:ext>
            </a:extLst>
          </p:cNvPr>
          <p:cNvSpPr>
            <a:spLocks noGrp="1"/>
          </p:cNvSpPr>
          <p:nvPr>
            <p:ph idx="1"/>
          </p:nvPr>
        </p:nvSpPr>
        <p:spPr>
          <a:xfrm>
            <a:off x="495300" y="1825624"/>
            <a:ext cx="11430000" cy="4486276"/>
          </a:xfrm>
        </p:spPr>
        <p:txBody>
          <a:bodyPr>
            <a:normAutofit/>
          </a:bodyPr>
          <a:lstStyle/>
          <a:p>
            <a:pPr marL="0" indent="0">
              <a:buNone/>
            </a:pPr>
            <a:r>
              <a:rPr lang="en-US" dirty="0"/>
              <a:t>Goal: Recommend a product item to User1.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will the recommendation be?</a:t>
            </a:r>
          </a:p>
          <a:p>
            <a:pPr marL="514350" indent="-514350">
              <a:buFont typeface="+mj-lt"/>
              <a:buAutoNum type="arabicPeriod"/>
            </a:pPr>
            <a:r>
              <a:rPr lang="en-US" dirty="0"/>
              <a:t>Item Z?  (there are two people who liked Z in conjunction with liking C )</a:t>
            </a:r>
          </a:p>
          <a:p>
            <a:pPr marL="514350" indent="-514350">
              <a:buFont typeface="+mj-lt"/>
              <a:buAutoNum type="arabicPeriod"/>
            </a:pPr>
            <a:r>
              <a:rPr lang="en-US" dirty="0"/>
              <a:t>Item C? (User2 has a more similar interest-pattern)</a:t>
            </a:r>
          </a:p>
        </p:txBody>
      </p:sp>
      <p:pic>
        <p:nvPicPr>
          <p:cNvPr id="6" name="Picture 5">
            <a:extLst>
              <a:ext uri="{FF2B5EF4-FFF2-40B4-BE49-F238E27FC236}">
                <a16:creationId xmlns:a16="http://schemas.microsoft.com/office/drawing/2014/main" id="{531EF48F-1FCB-554A-93DE-12C9B0B22180}"/>
              </a:ext>
            </a:extLst>
          </p:cNvPr>
          <p:cNvPicPr>
            <a:picLocks noChangeAspect="1"/>
          </p:cNvPicPr>
          <p:nvPr/>
        </p:nvPicPr>
        <p:blipFill>
          <a:blip r:embed="rId3"/>
          <a:stretch>
            <a:fillRect/>
          </a:stretch>
        </p:blipFill>
        <p:spPr>
          <a:xfrm>
            <a:off x="2470484" y="2346755"/>
            <a:ext cx="6400800" cy="1910687"/>
          </a:xfrm>
          <a:prstGeom prst="rect">
            <a:avLst/>
          </a:prstGeom>
        </p:spPr>
      </p:pic>
    </p:spTree>
    <p:extLst>
      <p:ext uri="{BB962C8B-B14F-4D97-AF65-F5344CB8AC3E}">
        <p14:creationId xmlns:p14="http://schemas.microsoft.com/office/powerpoint/2010/main" val="813958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787</Words>
  <Application>Microsoft Macintosh PowerPoint</Application>
  <PresentationFormat>Widescreen</PresentationFormat>
  <Paragraphs>82</Paragraphs>
  <Slides>20</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Data Model Exercise</vt:lpstr>
      <vt:lpstr>User Stories</vt:lpstr>
      <vt:lpstr>Entities and Attributes</vt:lpstr>
      <vt:lpstr>Collaborative Filtering</vt:lpstr>
      <vt:lpstr>PowerPoint Presentation</vt:lpstr>
      <vt:lpstr>User Based Collaborative Filtering</vt:lpstr>
      <vt:lpstr>Item Based Collaborative Filtering</vt:lpstr>
      <vt:lpstr>Advantages of Item-Based CF</vt:lpstr>
      <vt:lpstr>CF - SQL implementation example</vt:lpstr>
      <vt:lpstr>PowerPoint Presentation</vt:lpstr>
      <vt:lpstr>PowerPoint Presentation</vt:lpstr>
      <vt:lpstr>Market Basket Analysis</vt:lpstr>
      <vt:lpstr>PowerPoint Presentation</vt:lpstr>
      <vt:lpstr>PowerPoint Presentation</vt:lpstr>
      <vt:lpstr>Market Basket – SQL Implementation Example</vt:lpstr>
      <vt:lpstr>PowerPoint Presentation</vt:lpstr>
      <vt:lpstr>PowerPoint Presentation</vt:lpstr>
      <vt:lpstr>Scenario Phases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 Exercise</dc:title>
  <dc:creator>Sheth, Neti</dc:creator>
  <cp:lastModifiedBy>Sheth, Neti</cp:lastModifiedBy>
  <cp:revision>2</cp:revision>
  <dcterms:created xsi:type="dcterms:W3CDTF">2019-11-13T13:58:20Z</dcterms:created>
  <dcterms:modified xsi:type="dcterms:W3CDTF">2019-11-13T14:07:38Z</dcterms:modified>
</cp:coreProperties>
</file>